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58" r:id="rId4"/>
    <p:sldId id="257" r:id="rId5"/>
    <p:sldId id="274" r:id="rId6"/>
    <p:sldId id="273" r:id="rId7"/>
    <p:sldId id="275" r:id="rId8"/>
    <p:sldId id="276" r:id="rId9"/>
    <p:sldId id="277" r:id="rId10"/>
    <p:sldId id="259" r:id="rId11"/>
    <p:sldId id="261" r:id="rId12"/>
    <p:sldId id="260" r:id="rId13"/>
    <p:sldId id="267" r:id="rId14"/>
    <p:sldId id="272" r:id="rId15"/>
    <p:sldId id="278" r:id="rId16"/>
    <p:sldId id="280" r:id="rId17"/>
    <p:sldId id="282" r:id="rId18"/>
    <p:sldId id="283" r:id="rId19"/>
    <p:sldId id="281" r:id="rId20"/>
    <p:sldId id="279" r:id="rId21"/>
    <p:sldId id="293" r:id="rId22"/>
    <p:sldId id="270" r:id="rId23"/>
    <p:sldId id="268" r:id="rId24"/>
    <p:sldId id="269" r:id="rId25"/>
    <p:sldId id="262" r:id="rId26"/>
    <p:sldId id="263" r:id="rId27"/>
    <p:sldId id="284" r:id="rId28"/>
    <p:sldId id="292" r:id="rId29"/>
    <p:sldId id="285" r:id="rId30"/>
    <p:sldId id="286" r:id="rId31"/>
    <p:sldId id="287" r:id="rId32"/>
    <p:sldId id="264" r:id="rId33"/>
    <p:sldId id="265" r:id="rId34"/>
    <p:sldId id="266" r:id="rId35"/>
    <p:sldId id="288" r:id="rId36"/>
    <p:sldId id="291" r:id="rId37"/>
    <p:sldId id="290" r:id="rId38"/>
    <p:sldId id="289" r:id="rId39"/>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197" autoAdjust="0"/>
    <p:restoredTop sz="94635" autoAdjust="0"/>
  </p:normalViewPr>
  <p:slideViewPr>
    <p:cSldViewPr>
      <p:cViewPr varScale="1">
        <p:scale>
          <a:sx n="101" d="100"/>
          <a:sy n="101" d="100"/>
        </p:scale>
        <p:origin x="-86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graphicFrame>
        <p:nvGraphicFramePr>
          <p:cNvPr id="2050" name="Object 2"/>
          <p:cNvGraphicFramePr>
            <a:graphicFrameLocks noChangeAspect="1"/>
          </p:cNvGraphicFramePr>
          <p:nvPr/>
        </p:nvGraphicFramePr>
        <p:xfrm>
          <a:off x="1763688" y="116632"/>
          <a:ext cx="5143500" cy="1257300"/>
        </p:xfrm>
        <a:graphic>
          <a:graphicData uri="http://schemas.openxmlformats.org/presentationml/2006/ole">
            <mc:AlternateContent xmlns:mc="http://schemas.openxmlformats.org/markup-compatibility/2006">
              <mc:Choice xmlns:v="urn:schemas-microsoft-com:vml" Requires="v">
                <p:oleObj spid="_x0000_s2182" name="CorelDRAW" r:id="rId3" imgW="951120" imgH="233640" progId="">
                  <p:embed/>
                </p:oleObj>
              </mc:Choice>
              <mc:Fallback>
                <p:oleObj name="CorelDRAW" r:id="rId3" imgW="951120" imgH="233640"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3688" y="116632"/>
                        <a:ext cx="5143500" cy="1257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BB1ADCC-1C0B-4C9F-ABC8-DBDD204E4836}" type="datetimeFigureOut">
              <a:rPr lang="zh-CN" altLang="en-US" smtClean="0"/>
              <a:pPr/>
              <a:t>2018/9/25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F2CE72-3216-4E80-855E-018B2D989FD6}"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2018/9/25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vmlDrawing" Target="../drawings/vmlDrawing2.v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emf"/><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oleObject" Target="../embeddings/oleObject2.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5E9EFF"/>
            </a:gs>
            <a:gs pos="39999">
              <a:srgbClr val="85C2FF"/>
            </a:gs>
            <a:gs pos="70000">
              <a:srgbClr val="C4D6EB"/>
            </a:gs>
            <a:gs pos="100000">
              <a:srgbClr val="FFEBFA"/>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pPr/>
              <a:t>2018/9/25</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rgbClr val="5E9EFF"/>
            </a:gs>
            <a:gs pos="39999">
              <a:srgbClr val="85C2FF"/>
            </a:gs>
            <a:gs pos="70000">
              <a:srgbClr val="C4D6EB"/>
            </a:gs>
            <a:gs pos="100000">
              <a:srgbClr val="FFEBFA"/>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B1ADCC-1C0B-4C9F-ABC8-DBDD204E4836}" type="datetimeFigureOut">
              <a:rPr lang="zh-CN" altLang="en-US" smtClean="0"/>
              <a:pPr/>
              <a:t>2018/9/25</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F2CE72-3216-4E80-855E-018B2D989FD6}" type="slidenum">
              <a:rPr lang="zh-CN" altLang="en-US" smtClean="0"/>
              <a:pPr/>
              <a:t>‹#›</a:t>
            </a:fld>
            <a:endParaRPr lang="zh-CN" altLang="en-US"/>
          </a:p>
        </p:txBody>
      </p:sp>
      <p:graphicFrame>
        <p:nvGraphicFramePr>
          <p:cNvPr id="1026" name="Object 2"/>
          <p:cNvGraphicFramePr>
            <a:graphicFrameLocks noChangeAspect="1"/>
          </p:cNvGraphicFramePr>
          <p:nvPr/>
        </p:nvGraphicFramePr>
        <p:xfrm>
          <a:off x="1547664" y="260648"/>
          <a:ext cx="5143500" cy="1257300"/>
        </p:xfrm>
        <a:graphic>
          <a:graphicData uri="http://schemas.openxmlformats.org/presentationml/2006/ole">
            <mc:AlternateContent xmlns:mc="http://schemas.openxmlformats.org/markup-compatibility/2006">
              <mc:Choice xmlns:v="urn:schemas-microsoft-com:vml" Requires="v">
                <p:oleObj spid="_x0000_s1158" name="CorelDRAW" r:id="rId14" imgW="951120" imgH="233640" progId="">
                  <p:embed/>
                </p:oleObj>
              </mc:Choice>
              <mc:Fallback>
                <p:oleObj name="CorelDRAW" r:id="rId14" imgW="951120" imgH="233640" progId="">
                  <p:embed/>
                  <p:pic>
                    <p:nvPicPr>
                      <p:cNvPr id="0" name="Picture 2"/>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547664" y="260648"/>
                        <a:ext cx="5143500" cy="1257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ibkr.com.cn/" TargetMode="External"/><Relationship Id="rId2" Type="http://schemas.openxmlformats.org/officeDocument/2006/relationships/hyperlink" Target="https://www.ibkr.com.cn/Universal/servlet/OpenAccount.IBrokerGuestLogin?partnerID=U9333383&amp;invitedBy=bGhpYjE5ODU&amp;locale=zh_CN&amp;ismobile=T"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685800" y="2130425"/>
            <a:ext cx="7772400" cy="1470025"/>
          </a:xfrm>
        </p:spPr>
        <p:txBody>
          <a:bodyPr/>
          <a:lstStyle/>
          <a:p>
            <a:r>
              <a:rPr lang="en-US" altLang="zh-CN" dirty="0"/>
              <a:t>Model  2--</a:t>
            </a:r>
            <a:r>
              <a:rPr lang="zh-CN" altLang="en-US" dirty="0"/>
              <a:t>互联网券商</a:t>
            </a:r>
          </a:p>
        </p:txBody>
      </p:sp>
      <p:sp>
        <p:nvSpPr>
          <p:cNvPr id="3" name="副标题 2"/>
          <p:cNvSpPr>
            <a:spLocks noGrp="1"/>
          </p:cNvSpPr>
          <p:nvPr>
            <p:ph type="subTitle" idx="1"/>
          </p:nvPr>
        </p:nvSpPr>
        <p:spPr/>
        <p:txBody>
          <a:bodyPr>
            <a:normAutofit fontScale="92500" lnSpcReduction="10000"/>
          </a:bodyPr>
          <a:lstStyle/>
          <a:p>
            <a:pPr>
              <a:spcBef>
                <a:spcPts val="600"/>
              </a:spcBef>
              <a:spcAft>
                <a:spcPts val="600"/>
              </a:spcAft>
              <a:buFont typeface="Wingdings" pitchFamily="2" charset="2"/>
              <a:buChar char="u"/>
            </a:pPr>
            <a:r>
              <a:rPr lang="zh-CN" altLang="en-US" dirty="0">
                <a:solidFill>
                  <a:srgbClr val="FF0000"/>
                </a:solidFill>
                <a:latin typeface="华文楷体" pitchFamily="2" charset="-122"/>
                <a:ea typeface="华文楷体" pitchFamily="2" charset="-122"/>
              </a:rPr>
              <a:t>在线折扣券商</a:t>
            </a:r>
          </a:p>
          <a:p>
            <a:pPr>
              <a:spcBef>
                <a:spcPts val="600"/>
              </a:spcBef>
              <a:spcAft>
                <a:spcPts val="600"/>
              </a:spcAft>
              <a:buFont typeface="Wingdings" pitchFamily="2" charset="2"/>
              <a:buChar char="u"/>
            </a:pPr>
            <a:r>
              <a:rPr lang="zh-CN" altLang="en-US" dirty="0">
                <a:solidFill>
                  <a:srgbClr val="FF0000"/>
                </a:solidFill>
                <a:latin typeface="华文楷体" pitchFamily="2" charset="-122"/>
                <a:ea typeface="华文楷体" pitchFamily="2" charset="-122"/>
              </a:rPr>
              <a:t>社交型券商</a:t>
            </a:r>
          </a:p>
          <a:p>
            <a:pPr>
              <a:spcBef>
                <a:spcPts val="600"/>
              </a:spcBef>
              <a:spcAft>
                <a:spcPts val="600"/>
              </a:spcAft>
              <a:buFont typeface="Wingdings" pitchFamily="2" charset="2"/>
              <a:buChar char="u"/>
            </a:pPr>
            <a:r>
              <a:rPr lang="zh-CN" altLang="en-US" sz="3300" dirty="0">
                <a:solidFill>
                  <a:srgbClr val="FF0000"/>
                </a:solidFill>
                <a:latin typeface="华文楷体" pitchFamily="2" charset="-122"/>
                <a:ea typeface="华文楷体" pitchFamily="2" charset="-122"/>
              </a:rPr>
              <a:t>众筹型券商</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5748" y="53752"/>
            <a:ext cx="8579296" cy="1143000"/>
          </a:xfrm>
        </p:spPr>
        <p:txBody>
          <a:bodyPr>
            <a:normAutofit/>
          </a:bodyPr>
          <a:lstStyle/>
          <a:p>
            <a:r>
              <a:rPr lang="zh-CN" altLang="en-US" dirty="0">
                <a:solidFill>
                  <a:srgbClr val="FF0000"/>
                </a:solidFill>
                <a:latin typeface="华文楷体" pitchFamily="2" charset="-122"/>
                <a:ea typeface="华文楷体" pitchFamily="2" charset="-122"/>
              </a:rPr>
              <a:t>在线折扣券商</a:t>
            </a:r>
            <a:r>
              <a:rPr lang="en-US" altLang="zh-CN" dirty="0">
                <a:solidFill>
                  <a:srgbClr val="FF0000"/>
                </a:solidFill>
                <a:latin typeface="华文楷体" pitchFamily="2" charset="-122"/>
                <a:ea typeface="华文楷体" pitchFamily="2" charset="-122"/>
              </a:rPr>
              <a:t>/</a:t>
            </a:r>
            <a:r>
              <a:rPr lang="zh-CN" altLang="en-US" sz="2800" dirty="0">
                <a:solidFill>
                  <a:srgbClr val="FF0000"/>
                </a:solidFill>
                <a:latin typeface="华文楷体" pitchFamily="2" charset="-122"/>
                <a:ea typeface="华文楷体" pitchFamily="2" charset="-122"/>
              </a:rPr>
              <a:t>案例：</a:t>
            </a:r>
            <a:r>
              <a:rPr lang="zh-CN" altLang="en-US" sz="1600" dirty="0">
                <a:solidFill>
                  <a:srgbClr val="FF0000"/>
                </a:solidFill>
                <a:latin typeface="华文楷体" pitchFamily="2" charset="-122"/>
                <a:ea typeface="华文楷体" pitchFamily="2" charset="-122"/>
              </a:rPr>
              <a:t>嘉信集团（</a:t>
            </a:r>
            <a:r>
              <a:rPr lang="en-US" altLang="zh-CN" sz="1600" dirty="0">
                <a:solidFill>
                  <a:srgbClr val="FF0000"/>
                </a:solidFill>
                <a:latin typeface="华文楷体" pitchFamily="2" charset="-122"/>
                <a:ea typeface="华文楷体" pitchFamily="2" charset="-122"/>
              </a:rPr>
              <a:t>Charles Schwab</a:t>
            </a:r>
            <a:r>
              <a:rPr lang="zh-CN" altLang="en-US" sz="1600" dirty="0">
                <a:solidFill>
                  <a:srgbClr val="FF0000"/>
                </a:solidFill>
                <a:latin typeface="华文楷体" pitchFamily="2" charset="-122"/>
                <a:ea typeface="华文楷体" pitchFamily="2" charset="-122"/>
              </a:rPr>
              <a:t>）发展历程</a:t>
            </a:r>
            <a:endParaRPr lang="zh-CN" altLang="en-US" sz="1600" dirty="0"/>
          </a:p>
        </p:txBody>
      </p:sp>
      <p:sp>
        <p:nvSpPr>
          <p:cNvPr id="5" name="内容占位符 4"/>
          <p:cNvSpPr>
            <a:spLocks noGrp="1"/>
          </p:cNvSpPr>
          <p:nvPr>
            <p:ph idx="1"/>
          </p:nvPr>
        </p:nvSpPr>
        <p:spPr>
          <a:xfrm>
            <a:off x="457200" y="1196752"/>
            <a:ext cx="8229600" cy="4929411"/>
          </a:xfrm>
        </p:spPr>
        <p:txBody>
          <a:bodyPr>
            <a:noAutofit/>
          </a:bodyPr>
          <a:lstStyle/>
          <a:p>
            <a:pPr marL="0">
              <a:spcBef>
                <a:spcPts val="600"/>
              </a:spcBef>
              <a:spcAft>
                <a:spcPts val="600"/>
              </a:spcAft>
              <a:buFont typeface="Wingdings" panose="05000000000000000000" pitchFamily="2" charset="2"/>
              <a:buChar char="ü"/>
            </a:pPr>
            <a:r>
              <a:rPr lang="en-US" altLang="zh-CN" sz="2800" b="1" dirty="0">
                <a:solidFill>
                  <a:srgbClr val="7030A0"/>
                </a:solidFill>
                <a:latin typeface="华文楷体" pitchFamily="2" charset="-122"/>
                <a:ea typeface="华文楷体" pitchFamily="2" charset="-122"/>
              </a:rPr>
              <a:t>1973 </a:t>
            </a:r>
            <a:r>
              <a:rPr lang="en-US" altLang="zh-CN" sz="2800" b="1" dirty="0">
                <a:latin typeface="华文楷体" pitchFamily="2" charset="-122"/>
                <a:ea typeface="华文楷体" pitchFamily="2" charset="-122"/>
              </a:rPr>
              <a:t> </a:t>
            </a:r>
            <a:r>
              <a:rPr lang="zh-CN" altLang="en-US" sz="2800" dirty="0">
                <a:latin typeface="华文楷体" pitchFamily="2" charset="-122"/>
                <a:ea typeface="华文楷体" pitchFamily="2" charset="-122"/>
              </a:rPr>
              <a:t>嘉信证券成立，开辟美国折扣券商的新模式；</a:t>
            </a:r>
            <a:endParaRPr lang="en-US" altLang="zh-CN" sz="2800" dirty="0">
              <a:latin typeface="华文楷体" pitchFamily="2" charset="-122"/>
              <a:ea typeface="华文楷体" pitchFamily="2" charset="-122"/>
            </a:endParaRPr>
          </a:p>
          <a:p>
            <a:pPr marL="0">
              <a:spcBef>
                <a:spcPts val="600"/>
              </a:spcBef>
              <a:spcAft>
                <a:spcPts val="600"/>
              </a:spcAft>
              <a:buFont typeface="Wingdings" panose="05000000000000000000" pitchFamily="2" charset="2"/>
              <a:buChar char="ü"/>
            </a:pPr>
            <a:r>
              <a:rPr lang="en-US" altLang="zh-CN" sz="2800" b="1" dirty="0">
                <a:solidFill>
                  <a:srgbClr val="7030A0"/>
                </a:solidFill>
                <a:latin typeface="华文楷体" pitchFamily="2" charset="-122"/>
                <a:ea typeface="华文楷体" pitchFamily="2" charset="-122"/>
              </a:rPr>
              <a:t>1980</a:t>
            </a:r>
            <a:r>
              <a:rPr lang="en-US" altLang="zh-CN" sz="2800" b="1" dirty="0">
                <a:latin typeface="华文楷体" pitchFamily="2" charset="-122"/>
                <a:ea typeface="华文楷体" pitchFamily="2" charset="-122"/>
              </a:rPr>
              <a:t>   </a:t>
            </a:r>
            <a:r>
              <a:rPr lang="zh-CN" altLang="en-US" sz="2800" dirty="0">
                <a:latin typeface="华文楷体" pitchFamily="2" charset="-122"/>
                <a:ea typeface="华文楷体" pitchFamily="2" charset="-122"/>
              </a:rPr>
              <a:t>嘉信证券客户量达到</a:t>
            </a:r>
            <a:r>
              <a:rPr lang="en-US" altLang="zh-CN" sz="2800" dirty="0">
                <a:latin typeface="华文楷体" pitchFamily="2" charset="-122"/>
                <a:ea typeface="华文楷体" pitchFamily="2" charset="-122"/>
              </a:rPr>
              <a:t>5</a:t>
            </a:r>
            <a:r>
              <a:rPr lang="zh-CN" altLang="en-US" sz="2800" dirty="0">
                <a:latin typeface="华文楷体" pitchFamily="2" charset="-122"/>
                <a:ea typeface="华文楷体" pitchFamily="2" charset="-122"/>
              </a:rPr>
              <a:t>万户；</a:t>
            </a:r>
          </a:p>
          <a:p>
            <a:pPr marL="0">
              <a:spcBef>
                <a:spcPts val="600"/>
              </a:spcBef>
              <a:spcAft>
                <a:spcPts val="600"/>
              </a:spcAft>
              <a:buFont typeface="Wingdings" panose="05000000000000000000" pitchFamily="2" charset="2"/>
              <a:buChar char="ü"/>
            </a:pPr>
            <a:r>
              <a:rPr lang="en-US" altLang="zh-CN" sz="2800" b="1" dirty="0">
                <a:solidFill>
                  <a:srgbClr val="7030A0"/>
                </a:solidFill>
                <a:latin typeface="华文楷体" pitchFamily="2" charset="-122"/>
                <a:ea typeface="华文楷体" pitchFamily="2" charset="-122"/>
              </a:rPr>
              <a:t>1983   </a:t>
            </a:r>
            <a:r>
              <a:rPr lang="zh-CN" altLang="en-US" sz="2800" dirty="0">
                <a:latin typeface="华文楷体" pitchFamily="2" charset="-122"/>
                <a:ea typeface="华文楷体" pitchFamily="2" charset="-122"/>
              </a:rPr>
              <a:t>嘉信证券客户量达到</a:t>
            </a:r>
            <a:r>
              <a:rPr lang="en-US" altLang="zh-CN" sz="2800" dirty="0">
                <a:latin typeface="华文楷体" pitchFamily="2" charset="-122"/>
                <a:ea typeface="华文楷体" pitchFamily="2" charset="-122"/>
              </a:rPr>
              <a:t>50</a:t>
            </a:r>
            <a:r>
              <a:rPr lang="zh-CN" altLang="en-US" sz="2800" dirty="0">
                <a:latin typeface="华文楷体" pitchFamily="2" charset="-122"/>
                <a:ea typeface="华文楷体" pitchFamily="2" charset="-122"/>
              </a:rPr>
              <a:t>万户；</a:t>
            </a:r>
          </a:p>
          <a:p>
            <a:pPr marL="0">
              <a:spcBef>
                <a:spcPts val="600"/>
              </a:spcBef>
              <a:spcAft>
                <a:spcPts val="600"/>
              </a:spcAft>
              <a:buFont typeface="Wingdings" panose="05000000000000000000" pitchFamily="2" charset="2"/>
              <a:buChar char="ü"/>
            </a:pPr>
            <a:r>
              <a:rPr lang="en-US" altLang="zh-CN" sz="2800" b="1" dirty="0">
                <a:solidFill>
                  <a:srgbClr val="7030A0"/>
                </a:solidFill>
                <a:latin typeface="华文楷体" pitchFamily="2" charset="-122"/>
                <a:ea typeface="华文楷体" pitchFamily="2" charset="-122"/>
              </a:rPr>
              <a:t>1995</a:t>
            </a:r>
            <a:r>
              <a:rPr lang="en-US" altLang="zh-CN" sz="2800" b="1" dirty="0">
                <a:latin typeface="华文楷体" pitchFamily="2" charset="-122"/>
                <a:ea typeface="华文楷体" pitchFamily="2" charset="-122"/>
              </a:rPr>
              <a:t>   </a:t>
            </a:r>
            <a:r>
              <a:rPr lang="zh-CN" altLang="en-US" sz="2800" dirty="0">
                <a:latin typeface="华文楷体" pitchFamily="2" charset="-122"/>
                <a:ea typeface="华文楷体" pitchFamily="2" charset="-122"/>
              </a:rPr>
              <a:t>全面开启“互联网交易”：平均每笔交易佣金为</a:t>
            </a:r>
            <a:r>
              <a:rPr lang="en-US" altLang="zh-CN" sz="2800" dirty="0">
                <a:latin typeface="华文楷体" pitchFamily="2" charset="-122"/>
                <a:ea typeface="华文楷体" pitchFamily="2" charset="-122"/>
              </a:rPr>
              <a:t>73</a:t>
            </a:r>
            <a:r>
              <a:rPr lang="zh-CN" altLang="en-US" sz="2800" dirty="0">
                <a:latin typeface="华文楷体" pitchFamily="2" charset="-122"/>
                <a:ea typeface="华文楷体" pitchFamily="2" charset="-122"/>
              </a:rPr>
              <a:t>美元；</a:t>
            </a:r>
          </a:p>
          <a:p>
            <a:pPr marL="0">
              <a:spcBef>
                <a:spcPts val="600"/>
              </a:spcBef>
              <a:spcAft>
                <a:spcPts val="600"/>
              </a:spcAft>
              <a:buFont typeface="Wingdings" panose="05000000000000000000" pitchFamily="2" charset="2"/>
              <a:buChar char="ü"/>
            </a:pPr>
            <a:r>
              <a:rPr lang="en-US" altLang="zh-CN" sz="2800" b="1" dirty="0">
                <a:solidFill>
                  <a:srgbClr val="7030A0"/>
                </a:solidFill>
                <a:latin typeface="华文楷体" pitchFamily="2" charset="-122"/>
                <a:ea typeface="华文楷体" pitchFamily="2" charset="-122"/>
              </a:rPr>
              <a:t>2000</a:t>
            </a:r>
            <a:r>
              <a:rPr lang="en-US" altLang="zh-CN" sz="2800" b="1" dirty="0">
                <a:latin typeface="华文楷体" pitchFamily="2" charset="-122"/>
                <a:ea typeface="华文楷体" pitchFamily="2" charset="-122"/>
              </a:rPr>
              <a:t>   </a:t>
            </a:r>
            <a:r>
              <a:rPr lang="zh-CN" altLang="en-US" sz="2800" dirty="0">
                <a:latin typeface="华文楷体" pitchFamily="2" charset="-122"/>
                <a:ea typeface="华文楷体" pitchFamily="2" charset="-122"/>
              </a:rPr>
              <a:t>互联网交易带来了券商行业的价格战：平均每笔交易佣金降低为</a:t>
            </a:r>
            <a:r>
              <a:rPr lang="en-US" altLang="zh-CN" sz="2800" dirty="0">
                <a:latin typeface="华文楷体" pitchFamily="2" charset="-122"/>
                <a:ea typeface="华文楷体" pitchFamily="2" charset="-122"/>
              </a:rPr>
              <a:t>37</a:t>
            </a:r>
            <a:r>
              <a:rPr lang="zh-CN" altLang="en-US" sz="2800" dirty="0">
                <a:latin typeface="华文楷体" pitchFamily="2" charset="-122"/>
                <a:ea typeface="华文楷体" pitchFamily="2" charset="-122"/>
              </a:rPr>
              <a:t>美元。活跃账户数达</a:t>
            </a:r>
            <a:r>
              <a:rPr lang="en-US" altLang="zh-CN" sz="2800" dirty="0">
                <a:latin typeface="华文楷体" pitchFamily="2" charset="-122"/>
                <a:ea typeface="华文楷体" pitchFamily="2" charset="-122"/>
              </a:rPr>
              <a:t>430</a:t>
            </a:r>
            <a:r>
              <a:rPr lang="zh-CN" altLang="en-US" sz="2800" dirty="0">
                <a:latin typeface="华文楷体" pitchFamily="2" charset="-122"/>
                <a:ea typeface="华文楷体" pitchFamily="2" charset="-122"/>
              </a:rPr>
              <a:t>万个，线上完成交易占总交易的</a:t>
            </a:r>
            <a:r>
              <a:rPr lang="en-US" altLang="zh-CN" sz="2800" dirty="0">
                <a:latin typeface="华文楷体" pitchFamily="2" charset="-122"/>
                <a:ea typeface="华文楷体" pitchFamily="2" charset="-122"/>
              </a:rPr>
              <a:t>80%</a:t>
            </a:r>
            <a:r>
              <a:rPr lang="zh-CN" altLang="en-US" sz="2800" dirty="0">
                <a:latin typeface="华文楷体" pitchFamily="2" charset="-122"/>
                <a:ea typeface="华文楷体" pitchFamily="2" charset="-122"/>
              </a:rPr>
              <a:t>以上。</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23528" y="116632"/>
            <a:ext cx="8229600" cy="1143000"/>
          </a:xfrm>
        </p:spPr>
        <p:txBody>
          <a:bodyPr>
            <a:normAutofit/>
          </a:bodyPr>
          <a:lstStyle/>
          <a:p>
            <a:r>
              <a:rPr lang="zh-CN" altLang="en-US" sz="3600" dirty="0">
                <a:solidFill>
                  <a:srgbClr val="FF0000"/>
                </a:solidFill>
                <a:latin typeface="华文楷体" pitchFamily="2" charset="-122"/>
                <a:ea typeface="华文楷体" pitchFamily="2" charset="-122"/>
              </a:rPr>
              <a:t>在线折扣券商</a:t>
            </a:r>
            <a:r>
              <a:rPr lang="en-US" altLang="zh-CN" sz="3600"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2200" dirty="0">
                <a:latin typeface="华文楷体" pitchFamily="2" charset="-122"/>
                <a:ea typeface="华文楷体" pitchFamily="2" charset="-122"/>
              </a:rPr>
              <a:t>嘉信</a:t>
            </a:r>
            <a:r>
              <a:rPr lang="zh-CN" altLang="en-US" sz="2200" dirty="0" smtClean="0">
                <a:latin typeface="华文楷体" pitchFamily="2" charset="-122"/>
                <a:ea typeface="华文楷体" pitchFamily="2" charset="-122"/>
              </a:rPr>
              <a:t>集团发展</a:t>
            </a:r>
            <a:r>
              <a:rPr lang="zh-CN" altLang="en-US" sz="2200" dirty="0">
                <a:latin typeface="华文楷体" pitchFamily="2" charset="-122"/>
                <a:ea typeface="华文楷体" pitchFamily="2" charset="-122"/>
              </a:rPr>
              <a:t>历程</a:t>
            </a:r>
            <a:endParaRPr lang="zh-CN" altLang="en-US" sz="2200" dirty="0"/>
          </a:p>
        </p:txBody>
      </p:sp>
      <p:pic>
        <p:nvPicPr>
          <p:cNvPr id="4" name="内容占位符 3"/>
          <p:cNvPicPr>
            <a:picLocks noGrp="1"/>
          </p:cNvPicPr>
          <p:nvPr>
            <p:ph idx="1"/>
          </p:nvPr>
        </p:nvPicPr>
        <p:blipFill>
          <a:blip r:embed="rId2" cstate="print"/>
          <a:srcRect l="52974" t="44894" r="16309" b="19846"/>
          <a:stretch>
            <a:fillRect/>
          </a:stretch>
        </p:blipFill>
        <p:spPr bwMode="auto">
          <a:xfrm>
            <a:off x="971600" y="1844824"/>
            <a:ext cx="7488832" cy="4248472"/>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5496" y="44938"/>
            <a:ext cx="8686800" cy="1007798"/>
          </a:xfrm>
        </p:spPr>
        <p:txBody>
          <a:bodyPr>
            <a:normAutofit fontScale="90000"/>
          </a:bodyPr>
          <a:lstStyle/>
          <a:p>
            <a:r>
              <a:rPr lang="zh-CN" altLang="en-US" dirty="0">
                <a:solidFill>
                  <a:srgbClr val="FF0000"/>
                </a:solidFill>
                <a:latin typeface="华文楷体" pitchFamily="2" charset="-122"/>
                <a:ea typeface="华文楷体" pitchFamily="2" charset="-122"/>
              </a:rPr>
              <a:t>在线折扣券商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a:t>
            </a:r>
            <a:r>
              <a:rPr lang="zh-CN" altLang="en-US" sz="2700" dirty="0">
                <a:latin typeface="华文楷体" pitchFamily="2" charset="-122"/>
                <a:ea typeface="华文楷体" pitchFamily="2" charset="-122"/>
              </a:rPr>
              <a:t>嘉信</a:t>
            </a:r>
            <a:r>
              <a:rPr lang="zh-CN" altLang="en-US" sz="2700" dirty="0" smtClean="0">
                <a:latin typeface="华文楷体" pitchFamily="2" charset="-122"/>
                <a:ea typeface="华文楷体" pitchFamily="2" charset="-122"/>
              </a:rPr>
              <a:t>集团</a:t>
            </a:r>
            <a:r>
              <a:rPr lang="en-US" altLang="zh-CN" sz="2700" dirty="0" smtClean="0">
                <a:latin typeface="华文楷体" pitchFamily="2" charset="-122"/>
                <a:ea typeface="华文楷体" pitchFamily="2" charset="-122"/>
              </a:rPr>
              <a:t>-</a:t>
            </a:r>
            <a:r>
              <a:rPr lang="zh-CN" altLang="en-US" sz="2700" dirty="0">
                <a:latin typeface="华文楷体" pitchFamily="2" charset="-122"/>
                <a:ea typeface="华文楷体" pitchFamily="2" charset="-122"/>
              </a:rPr>
              <a:t>转型综合化经营</a:t>
            </a:r>
          </a:p>
        </p:txBody>
      </p:sp>
      <p:sp>
        <p:nvSpPr>
          <p:cNvPr id="3" name="内容占位符 2"/>
          <p:cNvSpPr>
            <a:spLocks noGrp="1"/>
          </p:cNvSpPr>
          <p:nvPr>
            <p:ph idx="1"/>
          </p:nvPr>
        </p:nvSpPr>
        <p:spPr>
          <a:xfrm>
            <a:off x="251520" y="1352377"/>
            <a:ext cx="8712968" cy="5472608"/>
          </a:xfrm>
        </p:spPr>
        <p:txBody>
          <a:bodyPr>
            <a:normAutofit/>
          </a:bodyPr>
          <a:lstStyle/>
          <a:p>
            <a:pPr algn="just">
              <a:buNone/>
            </a:pPr>
            <a:r>
              <a:rPr lang="en-US" altLang="zh-CN" sz="2400" dirty="0" smtClean="0">
                <a:latin typeface="华文楷体" pitchFamily="2" charset="-122"/>
                <a:ea typeface="华文楷体" pitchFamily="2" charset="-122"/>
              </a:rPr>
              <a:t>2001 </a:t>
            </a:r>
            <a:r>
              <a:rPr lang="zh-CN" altLang="en-US" sz="2400" dirty="0" smtClean="0">
                <a:latin typeface="华文楷体" pitchFamily="2" charset="-122"/>
                <a:ea typeface="华文楷体" pitchFamily="2" charset="-122"/>
              </a:rPr>
              <a:t>从</a:t>
            </a:r>
            <a:r>
              <a:rPr lang="zh-CN" altLang="en-US" sz="2400" dirty="0">
                <a:latin typeface="华文楷体" pitchFamily="2" charset="-122"/>
                <a:ea typeface="华文楷体" pitchFamily="2" charset="-122"/>
              </a:rPr>
              <a:t>“能做独立投资分析和交易的佣金敏感客户”</a:t>
            </a:r>
            <a:r>
              <a:rPr lang="zh-CN" altLang="en-US" sz="2400" dirty="0" smtClean="0">
                <a:latin typeface="华文楷体" pitchFamily="2" charset="-122"/>
                <a:ea typeface="华文楷体" pitchFamily="2" charset="-122"/>
              </a:rPr>
              <a:t>进行拓展</a:t>
            </a:r>
            <a:r>
              <a:rPr lang="zh-CN" altLang="en-US" sz="2400" dirty="0">
                <a:latin typeface="华文楷体" pitchFamily="2" charset="-122"/>
                <a:ea typeface="华文楷体" pitchFamily="2" charset="-122"/>
              </a:rPr>
              <a:t>，从</a:t>
            </a:r>
            <a:r>
              <a:rPr lang="zh-CN" altLang="en-US" sz="2400" dirty="0" smtClean="0">
                <a:latin typeface="华文楷体" pitchFamily="2" charset="-122"/>
                <a:ea typeface="华文楷体" pitchFamily="2" charset="-122"/>
              </a:rPr>
              <a:t>单一在线</a:t>
            </a:r>
            <a:r>
              <a:rPr lang="zh-CN" altLang="en-US" sz="2400" dirty="0">
                <a:latin typeface="华文楷体" pitchFamily="2" charset="-122"/>
                <a:ea typeface="华文楷体" pitchFamily="2" charset="-122"/>
              </a:rPr>
              <a:t>折扣券商转变成综合化经营的资产管理公司。</a:t>
            </a:r>
            <a:endParaRPr lang="en-US" altLang="zh-CN" sz="2400" dirty="0">
              <a:latin typeface="华文楷体" pitchFamily="2" charset="-122"/>
              <a:ea typeface="华文楷体" pitchFamily="2" charset="-122"/>
            </a:endParaRPr>
          </a:p>
          <a:p>
            <a:pPr algn="just">
              <a:buNone/>
            </a:pPr>
            <a:endParaRPr lang="zh-CN" altLang="en-US" sz="2400" dirty="0">
              <a:latin typeface="华文楷体" pitchFamily="2" charset="-122"/>
              <a:ea typeface="华文楷体" pitchFamily="2" charset="-122"/>
            </a:endParaRPr>
          </a:p>
        </p:txBody>
      </p:sp>
      <p:pic>
        <p:nvPicPr>
          <p:cNvPr id="4" name="图片 3"/>
          <p:cNvPicPr/>
          <p:nvPr/>
        </p:nvPicPr>
        <p:blipFill>
          <a:blip r:embed="rId2" cstate="print"/>
          <a:srcRect l="19745" t="44316" r="50126" b="17534"/>
          <a:stretch>
            <a:fillRect/>
          </a:stretch>
        </p:blipFill>
        <p:spPr bwMode="auto">
          <a:xfrm>
            <a:off x="611560" y="2852936"/>
            <a:ext cx="7992888" cy="3600400"/>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23528" y="113584"/>
            <a:ext cx="8229600" cy="939152"/>
          </a:xfrm>
        </p:spPr>
        <p:txBody>
          <a:bodyPr>
            <a:normAutofit/>
          </a:bodyPr>
          <a:lstStyle/>
          <a:p>
            <a:r>
              <a:rPr lang="zh-CN" altLang="en-US" sz="4000" dirty="0">
                <a:solidFill>
                  <a:srgbClr val="FF0000"/>
                </a:solidFill>
                <a:latin typeface="华文楷体" pitchFamily="2" charset="-122"/>
                <a:ea typeface="华文楷体" pitchFamily="2" charset="-122"/>
              </a:rPr>
              <a:t>在线折扣券商</a:t>
            </a:r>
            <a:r>
              <a:rPr lang="en-US" altLang="zh-CN" sz="4000" dirty="0">
                <a:solidFill>
                  <a:srgbClr val="FF0000"/>
                </a:solidFill>
                <a:latin typeface="华文楷体" pitchFamily="2" charset="-122"/>
                <a:ea typeface="华文楷体" pitchFamily="2" charset="-122"/>
              </a:rPr>
              <a:t>/</a:t>
            </a:r>
            <a:r>
              <a:rPr lang="zh-CN" altLang="en-US" sz="4000" dirty="0">
                <a:solidFill>
                  <a:srgbClr val="FF0000"/>
                </a:solidFill>
                <a:latin typeface="华文楷体" pitchFamily="2" charset="-122"/>
                <a:ea typeface="华文楷体" pitchFamily="2" charset="-122"/>
              </a:rPr>
              <a:t>案例：</a:t>
            </a:r>
            <a:r>
              <a:rPr lang="zh-CN" altLang="en-US" sz="2200" dirty="0">
                <a:solidFill>
                  <a:srgbClr val="FF0000"/>
                </a:solidFill>
                <a:latin typeface="华文楷体" pitchFamily="2" charset="-122"/>
                <a:ea typeface="华文楷体" pitchFamily="2" charset="-122"/>
              </a:rPr>
              <a:t>嘉信</a:t>
            </a:r>
            <a:r>
              <a:rPr lang="zh-CN" altLang="en-US" sz="2200" dirty="0" smtClean="0">
                <a:solidFill>
                  <a:srgbClr val="FF0000"/>
                </a:solidFill>
                <a:latin typeface="华文楷体" pitchFamily="2" charset="-122"/>
                <a:ea typeface="华文楷体" pitchFamily="2" charset="-122"/>
              </a:rPr>
              <a:t>集团转型</a:t>
            </a:r>
            <a:r>
              <a:rPr lang="zh-CN" altLang="en-US" sz="2200" dirty="0">
                <a:solidFill>
                  <a:srgbClr val="FF0000"/>
                </a:solidFill>
                <a:latin typeface="华文楷体" pitchFamily="2" charset="-122"/>
                <a:ea typeface="华文楷体" pitchFamily="2" charset="-122"/>
              </a:rPr>
              <a:t>综合化经营</a:t>
            </a:r>
            <a:endParaRPr lang="zh-CN" altLang="en-US" sz="2200" dirty="0"/>
          </a:p>
        </p:txBody>
      </p:sp>
      <p:sp>
        <p:nvSpPr>
          <p:cNvPr id="3" name="内容占位符 2"/>
          <p:cNvSpPr>
            <a:spLocks noGrp="1"/>
          </p:cNvSpPr>
          <p:nvPr>
            <p:ph idx="1"/>
          </p:nvPr>
        </p:nvSpPr>
        <p:spPr>
          <a:xfrm>
            <a:off x="107504" y="1412776"/>
            <a:ext cx="8928992" cy="4713387"/>
          </a:xfrm>
        </p:spPr>
        <p:txBody>
          <a:bodyPr>
            <a:normAutofit/>
          </a:bodyPr>
          <a:lstStyle/>
          <a:p>
            <a:pPr algn="just">
              <a:buNone/>
            </a:pPr>
            <a:r>
              <a:rPr lang="zh-CN" altLang="en-US" sz="2400" dirty="0">
                <a:latin typeface="华文楷体" pitchFamily="2" charset="-122"/>
                <a:ea typeface="华文楷体" pitchFamily="2" charset="-122"/>
              </a:rPr>
              <a:t>交易收入占比从</a:t>
            </a:r>
            <a:r>
              <a:rPr lang="en-US" altLang="zh-CN" sz="2400" dirty="0">
                <a:latin typeface="华文楷体" pitchFamily="2" charset="-122"/>
                <a:ea typeface="华文楷体" pitchFamily="2" charset="-122"/>
              </a:rPr>
              <a:t>1996</a:t>
            </a:r>
            <a:r>
              <a:rPr lang="zh-CN" altLang="en-US" sz="2400" dirty="0">
                <a:latin typeface="华文楷体" pitchFamily="2" charset="-122"/>
                <a:ea typeface="华文楷体" pitchFamily="2" charset="-122"/>
              </a:rPr>
              <a:t>年</a:t>
            </a:r>
            <a:r>
              <a:rPr lang="en-US" altLang="zh-CN" sz="2400" dirty="0">
                <a:latin typeface="华文楷体" pitchFamily="2" charset="-122"/>
                <a:ea typeface="华文楷体" pitchFamily="2" charset="-122"/>
              </a:rPr>
              <a:t>65.42%</a:t>
            </a:r>
            <a:r>
              <a:rPr lang="zh-CN" altLang="en-US" sz="2400" dirty="0">
                <a:latin typeface="华文楷体" pitchFamily="2" charset="-122"/>
                <a:ea typeface="华文楷体" pitchFamily="2" charset="-122"/>
              </a:rPr>
              <a:t>下降到</a:t>
            </a:r>
            <a:r>
              <a:rPr lang="en-US" altLang="zh-CN" sz="2400" dirty="0">
                <a:latin typeface="华文楷体" pitchFamily="2" charset="-122"/>
                <a:ea typeface="华文楷体" pitchFamily="2" charset="-122"/>
              </a:rPr>
              <a:t>2013</a:t>
            </a:r>
            <a:r>
              <a:rPr lang="zh-CN" altLang="en-US" sz="2400" dirty="0">
                <a:latin typeface="华文楷体" pitchFamily="2" charset="-122"/>
                <a:ea typeface="华文楷体" pitchFamily="2" charset="-122"/>
              </a:rPr>
              <a:t>年</a:t>
            </a:r>
            <a:r>
              <a:rPr lang="en-US" altLang="zh-CN" sz="2400" dirty="0">
                <a:latin typeface="华文楷体" pitchFamily="2" charset="-122"/>
                <a:ea typeface="华文楷体" pitchFamily="2" charset="-122"/>
              </a:rPr>
              <a:t>16.8%</a:t>
            </a:r>
            <a:r>
              <a:rPr lang="zh-CN" altLang="en-US" sz="2400" dirty="0">
                <a:latin typeface="华文楷体" pitchFamily="2" charset="-122"/>
                <a:ea typeface="华文楷体" pitchFamily="2" charset="-122"/>
              </a:rPr>
              <a:t>；资产管理业务收入从</a:t>
            </a:r>
            <a:r>
              <a:rPr lang="en-US" altLang="zh-CN" sz="2400" dirty="0">
                <a:latin typeface="华文楷体" pitchFamily="2" charset="-122"/>
                <a:ea typeface="华文楷体" pitchFamily="2" charset="-122"/>
              </a:rPr>
              <a:t>1996</a:t>
            </a:r>
            <a:r>
              <a:rPr lang="zh-CN" altLang="en-US" sz="2400" dirty="0">
                <a:latin typeface="华文楷体" pitchFamily="2" charset="-122"/>
                <a:ea typeface="华文楷体" pitchFamily="2" charset="-122"/>
              </a:rPr>
              <a:t>年</a:t>
            </a:r>
            <a:r>
              <a:rPr lang="en-US" altLang="zh-CN" sz="2400" dirty="0">
                <a:latin typeface="华文楷体" pitchFamily="2" charset="-122"/>
                <a:ea typeface="华文楷体" pitchFamily="2" charset="-122"/>
              </a:rPr>
              <a:t>16.8%</a:t>
            </a:r>
            <a:r>
              <a:rPr lang="zh-CN" altLang="en-US" sz="2400" dirty="0">
                <a:latin typeface="华文楷体" pitchFamily="2" charset="-122"/>
                <a:ea typeface="华文楷体" pitchFamily="2" charset="-122"/>
              </a:rPr>
              <a:t>上升到</a:t>
            </a:r>
            <a:r>
              <a:rPr lang="en-US" altLang="zh-CN" sz="2400" dirty="0">
                <a:latin typeface="华文楷体" pitchFamily="2" charset="-122"/>
                <a:ea typeface="华文楷体" pitchFamily="2" charset="-122"/>
              </a:rPr>
              <a:t>2013 </a:t>
            </a:r>
            <a:r>
              <a:rPr lang="zh-CN" altLang="en-US" sz="2400" dirty="0">
                <a:latin typeface="华文楷体" pitchFamily="2" charset="-122"/>
                <a:ea typeface="华文楷体" pitchFamily="2" charset="-122"/>
              </a:rPr>
              <a:t>年</a:t>
            </a:r>
            <a:r>
              <a:rPr lang="en-US" altLang="zh-CN" sz="2400" dirty="0">
                <a:latin typeface="华文楷体" pitchFamily="2" charset="-122"/>
                <a:ea typeface="华文楷体" pitchFamily="2" charset="-122"/>
              </a:rPr>
              <a:t>42.59%</a:t>
            </a:r>
            <a:r>
              <a:rPr lang="zh-CN" altLang="en-US" sz="2400" dirty="0">
                <a:latin typeface="华文楷体" pitchFamily="2" charset="-122"/>
                <a:ea typeface="华文楷体" pitchFamily="2" charset="-122"/>
              </a:rPr>
              <a:t>，成了嘉信的支柱业务。</a:t>
            </a:r>
            <a:endParaRPr lang="en-US" altLang="zh-CN" sz="2400" dirty="0">
              <a:latin typeface="华文楷体" pitchFamily="2" charset="-122"/>
              <a:ea typeface="华文楷体" pitchFamily="2" charset="-122"/>
            </a:endParaRPr>
          </a:p>
          <a:p>
            <a:pPr>
              <a:buNone/>
            </a:pPr>
            <a:endParaRPr lang="zh-CN" altLang="en-US" sz="2800" dirty="0">
              <a:latin typeface="华文楷体" pitchFamily="2" charset="-122"/>
              <a:ea typeface="华文楷体" pitchFamily="2" charset="-122"/>
            </a:endParaRPr>
          </a:p>
        </p:txBody>
      </p:sp>
      <p:pic>
        <p:nvPicPr>
          <p:cNvPr id="9" name="图片 8"/>
          <p:cNvPicPr/>
          <p:nvPr/>
        </p:nvPicPr>
        <p:blipFill>
          <a:blip r:embed="rId2" cstate="print"/>
          <a:srcRect l="53335" t="44509" r="16068" b="18690"/>
          <a:stretch>
            <a:fillRect/>
          </a:stretch>
        </p:blipFill>
        <p:spPr bwMode="auto">
          <a:xfrm>
            <a:off x="323528" y="2420888"/>
            <a:ext cx="8640960" cy="4176464"/>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60E31A9-1A90-4934-A986-91285222B2B4}"/>
              </a:ext>
            </a:extLst>
          </p:cNvPr>
          <p:cNvSpPr>
            <a:spLocks noGrp="1"/>
          </p:cNvSpPr>
          <p:nvPr>
            <p:ph type="title"/>
          </p:nvPr>
        </p:nvSpPr>
        <p:spPr>
          <a:xfrm>
            <a:off x="107504" y="44624"/>
            <a:ext cx="8686800" cy="1143000"/>
          </a:xfrm>
        </p:spPr>
        <p:txBody>
          <a:bodyPr>
            <a:normAutofit/>
          </a:bodyPr>
          <a:lstStyle/>
          <a:p>
            <a:r>
              <a:rPr lang="zh-CN" altLang="en-US" dirty="0">
                <a:solidFill>
                  <a:srgbClr val="FF0000"/>
                </a:solidFill>
                <a:latin typeface="华文楷体" pitchFamily="2" charset="-122"/>
                <a:ea typeface="华文楷体" pitchFamily="2" charset="-122"/>
              </a:rPr>
              <a:t>在线折扣券商</a:t>
            </a:r>
            <a:r>
              <a:rPr lang="en-US" altLang="zh-CN"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2200" dirty="0">
                <a:solidFill>
                  <a:srgbClr val="FF0000"/>
                </a:solidFill>
                <a:latin typeface="华文楷体" pitchFamily="2" charset="-122"/>
                <a:ea typeface="华文楷体" pitchFamily="2" charset="-122"/>
              </a:rPr>
              <a:t>老虎证券</a:t>
            </a:r>
            <a:r>
              <a:rPr lang="en-US" altLang="zh-CN" sz="2200" dirty="0">
                <a:solidFill>
                  <a:srgbClr val="FF0000"/>
                </a:solidFill>
                <a:latin typeface="华文楷体" pitchFamily="2" charset="-122"/>
                <a:ea typeface="华文楷体" pitchFamily="2" charset="-122"/>
              </a:rPr>
              <a:t>-</a:t>
            </a:r>
            <a:r>
              <a:rPr lang="zh-CN" altLang="en-US" sz="2200" dirty="0">
                <a:solidFill>
                  <a:srgbClr val="FF0000"/>
                </a:solidFill>
                <a:latin typeface="华文楷体" pitchFamily="2" charset="-122"/>
                <a:ea typeface="华文楷体" pitchFamily="2" charset="-122"/>
              </a:rPr>
              <a:t>华人地区美股券商</a:t>
            </a:r>
            <a:endParaRPr lang="zh-CN" altLang="en-US" sz="2200" dirty="0"/>
          </a:p>
        </p:txBody>
      </p:sp>
      <p:sp>
        <p:nvSpPr>
          <p:cNvPr id="3" name="内容占位符 2">
            <a:extLst>
              <a:ext uri="{FF2B5EF4-FFF2-40B4-BE49-F238E27FC236}">
                <a16:creationId xmlns:a16="http://schemas.microsoft.com/office/drawing/2014/main" xmlns="" id="{9F26B699-62A6-4C1A-94E7-35F7FF309FF0}"/>
              </a:ext>
            </a:extLst>
          </p:cNvPr>
          <p:cNvSpPr>
            <a:spLocks noGrp="1"/>
          </p:cNvSpPr>
          <p:nvPr>
            <p:ph idx="1"/>
          </p:nvPr>
        </p:nvSpPr>
        <p:spPr>
          <a:xfrm>
            <a:off x="251520" y="1124744"/>
            <a:ext cx="8435280" cy="5544616"/>
          </a:xfrm>
        </p:spPr>
        <p:txBody>
          <a:bodyPr>
            <a:normAutofit fontScale="92500" lnSpcReduction="20000"/>
          </a:bodyPr>
          <a:lstStyle/>
          <a:p>
            <a:pPr>
              <a:lnSpc>
                <a:spcPct val="12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专注</a:t>
            </a:r>
            <a:r>
              <a:rPr lang="zh-CN" altLang="en-US" sz="3100" dirty="0">
                <a:latin typeface="华文楷体" panose="02010600040101010101" pitchFamily="2" charset="-122"/>
                <a:ea typeface="华文楷体" panose="02010600040101010101" pitchFamily="2" charset="-122"/>
              </a:rPr>
              <a:t>美股的</a:t>
            </a:r>
            <a:r>
              <a:rPr lang="zh-CN" altLang="en-US" dirty="0">
                <a:latin typeface="华文楷体" panose="02010600040101010101" pitchFamily="2" charset="-122"/>
                <a:ea typeface="华文楷体" panose="02010600040101010101" pitchFamily="2" charset="-122"/>
              </a:rPr>
              <a:t>互联网券商，</a:t>
            </a:r>
            <a:r>
              <a:rPr lang="en-US" altLang="zh-CN" dirty="0">
                <a:latin typeface="华文楷体" panose="02010600040101010101" pitchFamily="2" charset="-122"/>
                <a:ea typeface="华文楷体" panose="02010600040101010101" pitchFamily="2" charset="-122"/>
              </a:rPr>
              <a:t>2014</a:t>
            </a:r>
            <a:r>
              <a:rPr lang="zh-CN" altLang="en-US" dirty="0">
                <a:latin typeface="华文楷体" panose="02010600040101010101" pitchFamily="2" charset="-122"/>
                <a:ea typeface="华文楷体" panose="02010600040101010101" pitchFamily="2" charset="-122"/>
              </a:rPr>
              <a:t>年</a:t>
            </a:r>
            <a:r>
              <a:rPr lang="en-US" altLang="zh-CN" dirty="0">
                <a:latin typeface="华文楷体" panose="02010600040101010101" pitchFamily="2" charset="-122"/>
                <a:ea typeface="华文楷体" panose="02010600040101010101" pitchFamily="2" charset="-122"/>
              </a:rPr>
              <a:t>6</a:t>
            </a:r>
            <a:r>
              <a:rPr lang="zh-CN" altLang="en-US" dirty="0">
                <a:latin typeface="华文楷体" panose="02010600040101010101" pitchFamily="2" charset="-122"/>
                <a:ea typeface="华文楷体" panose="02010600040101010101" pitchFamily="2" charset="-122"/>
              </a:rPr>
              <a:t>月成立，总部北京；</a:t>
            </a:r>
            <a:endParaRPr lang="en-US" altLang="zh-CN" dirty="0">
              <a:latin typeface="华文楷体" panose="02010600040101010101" pitchFamily="2" charset="-122"/>
              <a:ea typeface="华文楷体" panose="02010600040101010101" pitchFamily="2" charset="-122"/>
            </a:endParaRPr>
          </a:p>
          <a:p>
            <a:pPr>
              <a:lnSpc>
                <a:spcPct val="12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美国经纪业务和新西兰经纪业务牌照；</a:t>
            </a:r>
            <a:endParaRPr lang="en-US" altLang="zh-CN" dirty="0">
              <a:latin typeface="华文楷体" panose="02010600040101010101" pitchFamily="2" charset="-122"/>
              <a:ea typeface="华文楷体" panose="02010600040101010101" pitchFamily="2" charset="-122"/>
            </a:endParaRPr>
          </a:p>
          <a:p>
            <a:pPr>
              <a:lnSpc>
                <a:spcPct val="12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创始人兼</a:t>
            </a:r>
            <a:r>
              <a:rPr lang="en-US" altLang="zh-CN" dirty="0">
                <a:latin typeface="华文楷体" panose="02010600040101010101" pitchFamily="2" charset="-122"/>
                <a:ea typeface="华文楷体" panose="02010600040101010101" pitchFamily="2" charset="-122"/>
              </a:rPr>
              <a:t>CEO</a:t>
            </a:r>
            <a:r>
              <a:rPr lang="zh-CN" altLang="en-US" dirty="0">
                <a:latin typeface="华文楷体" panose="02010600040101010101" pitchFamily="2" charset="-122"/>
                <a:ea typeface="华文楷体" panose="02010600040101010101" pitchFamily="2" charset="-122"/>
              </a:rPr>
              <a:t>巫天华，清华计算机本硕毕业，前网易有道搜索技术负责人；</a:t>
            </a:r>
            <a:endParaRPr lang="en-US" altLang="zh-CN" dirty="0">
              <a:latin typeface="华文楷体" panose="02010600040101010101" pitchFamily="2" charset="-122"/>
              <a:ea typeface="华文楷体" panose="02010600040101010101" pitchFamily="2" charset="-122"/>
            </a:endParaRPr>
          </a:p>
          <a:p>
            <a:pPr>
              <a:lnSpc>
                <a:spcPct val="12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已获得小米科技、真格基金、险峰长青、景林投资等知名投资机构的投资；</a:t>
            </a:r>
          </a:p>
          <a:p>
            <a:pPr>
              <a:lnSpc>
                <a:spcPct val="12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交易品种：美股、港股、</a:t>
            </a:r>
            <a:r>
              <a:rPr lang="en-US" altLang="zh-CN" dirty="0">
                <a:latin typeface="华文楷体" panose="02010600040101010101" pitchFamily="2" charset="-122"/>
                <a:ea typeface="华文楷体" panose="02010600040101010101" pitchFamily="2" charset="-122"/>
              </a:rPr>
              <a:t>A</a:t>
            </a:r>
            <a:r>
              <a:rPr lang="zh-CN" altLang="en-US" dirty="0">
                <a:latin typeface="华文楷体" panose="02010600040101010101" pitchFamily="2" charset="-122"/>
                <a:ea typeface="华文楷体" panose="02010600040101010101" pitchFamily="2" charset="-122"/>
              </a:rPr>
              <a:t>股（沪港通）、新加坡</a:t>
            </a:r>
            <a:r>
              <a:rPr lang="en-US" altLang="zh-CN" dirty="0">
                <a:latin typeface="华文楷体" panose="02010600040101010101" pitchFamily="2" charset="-122"/>
                <a:ea typeface="华文楷体" panose="02010600040101010101" pitchFamily="2" charset="-122"/>
              </a:rPr>
              <a:t>A50</a:t>
            </a:r>
            <a:r>
              <a:rPr lang="zh-CN" altLang="en-US" dirty="0">
                <a:latin typeface="华文楷体" panose="02010600040101010101" pitchFamily="2" charset="-122"/>
                <a:ea typeface="华文楷体" panose="02010600040101010101" pitchFamily="2" charset="-122"/>
              </a:rPr>
              <a:t>期货等证券业务；</a:t>
            </a:r>
            <a:endParaRPr lang="en-US" altLang="zh-CN" dirty="0">
              <a:latin typeface="华文楷体" panose="02010600040101010101" pitchFamily="2" charset="-122"/>
              <a:ea typeface="华文楷体" panose="02010600040101010101" pitchFamily="2" charset="-122"/>
            </a:endParaRPr>
          </a:p>
          <a:p>
            <a:pPr>
              <a:lnSpc>
                <a:spcPct val="120000"/>
              </a:lnSpc>
              <a:spcAft>
                <a:spcPts val="600"/>
              </a:spcAft>
              <a:buFont typeface="Wingdings" panose="05000000000000000000" pitchFamily="2" charset="2"/>
              <a:buChar char="ü"/>
            </a:pPr>
            <a:r>
              <a:rPr lang="zh-CN" altLang="en-US" b="1" dirty="0">
                <a:latin typeface="华文楷体" panose="02010600040101010101" pitchFamily="2" charset="-122"/>
                <a:ea typeface="华文楷体" panose="02010600040101010101" pitchFamily="2" charset="-122"/>
              </a:rPr>
              <a:t>目标客户：</a:t>
            </a:r>
            <a:r>
              <a:rPr lang="zh-CN" altLang="en-US" dirty="0">
                <a:latin typeface="华文楷体" panose="02010600040101010101" pitchFamily="2" charset="-122"/>
                <a:ea typeface="华文楷体" panose="02010600040101010101" pitchFamily="2" charset="-122"/>
              </a:rPr>
              <a:t>全球华人</a:t>
            </a:r>
            <a:endParaRPr lang="zh-CN" altLang="en-US" dirty="0"/>
          </a:p>
        </p:txBody>
      </p:sp>
    </p:spTree>
    <p:extLst>
      <p:ext uri="{BB962C8B-B14F-4D97-AF65-F5344CB8AC3E}">
        <p14:creationId xmlns:p14="http://schemas.microsoft.com/office/powerpoint/2010/main" val="8972810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70C0828-4310-43AA-93A1-BB17A16F949D}"/>
              </a:ext>
            </a:extLst>
          </p:cNvPr>
          <p:cNvSpPr>
            <a:spLocks noGrp="1"/>
          </p:cNvSpPr>
          <p:nvPr>
            <p:ph type="title"/>
          </p:nvPr>
        </p:nvSpPr>
        <p:spPr>
          <a:xfrm>
            <a:off x="179512" y="2030"/>
            <a:ext cx="8784976" cy="906690"/>
          </a:xfrm>
        </p:spPr>
        <p:txBody>
          <a:bodyPr/>
          <a:lstStyle/>
          <a:p>
            <a:r>
              <a:rPr lang="zh-CN" altLang="en-US" dirty="0">
                <a:solidFill>
                  <a:srgbClr val="FF0000"/>
                </a:solidFill>
                <a:latin typeface="华文楷体" pitchFamily="2" charset="-122"/>
                <a:ea typeface="华文楷体" pitchFamily="2" charset="-122"/>
              </a:rPr>
              <a:t>在线折扣券商</a:t>
            </a:r>
            <a:r>
              <a:rPr lang="en-US" altLang="zh-CN"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2200" dirty="0">
                <a:solidFill>
                  <a:srgbClr val="FF0000"/>
                </a:solidFill>
                <a:latin typeface="华文楷体" pitchFamily="2" charset="-122"/>
                <a:ea typeface="华文楷体" pitchFamily="2" charset="-122"/>
              </a:rPr>
              <a:t>老虎证券</a:t>
            </a:r>
            <a:r>
              <a:rPr lang="en-US" altLang="zh-CN" sz="2200" dirty="0">
                <a:solidFill>
                  <a:srgbClr val="FF0000"/>
                </a:solidFill>
                <a:latin typeface="华文楷体" pitchFamily="2" charset="-122"/>
                <a:ea typeface="华文楷体" pitchFamily="2" charset="-122"/>
              </a:rPr>
              <a:t>-</a:t>
            </a:r>
            <a:r>
              <a:rPr lang="zh-CN" altLang="en-US" sz="2200" dirty="0">
                <a:solidFill>
                  <a:srgbClr val="FF0000"/>
                </a:solidFill>
                <a:latin typeface="华文楷体" pitchFamily="2" charset="-122"/>
                <a:ea typeface="华文楷体" pitchFamily="2" charset="-122"/>
              </a:rPr>
              <a:t>华人地区美股券商</a:t>
            </a:r>
            <a:endParaRPr lang="zh-CN" altLang="en-US" dirty="0"/>
          </a:p>
        </p:txBody>
      </p:sp>
      <p:sp>
        <p:nvSpPr>
          <p:cNvPr id="3" name="内容占位符 2">
            <a:extLst>
              <a:ext uri="{FF2B5EF4-FFF2-40B4-BE49-F238E27FC236}">
                <a16:creationId xmlns:a16="http://schemas.microsoft.com/office/drawing/2014/main" xmlns="" id="{C479F0E6-42BC-4B84-8A4A-01A7D3BD828F}"/>
              </a:ext>
            </a:extLst>
          </p:cNvPr>
          <p:cNvSpPr>
            <a:spLocks noGrp="1"/>
          </p:cNvSpPr>
          <p:nvPr>
            <p:ph idx="1"/>
          </p:nvPr>
        </p:nvSpPr>
        <p:spPr>
          <a:xfrm>
            <a:off x="457200" y="1052736"/>
            <a:ext cx="8229600" cy="5688632"/>
          </a:xfrm>
        </p:spPr>
        <p:txBody>
          <a:bodyPr>
            <a:normAutofit fontScale="70000" lnSpcReduction="20000"/>
          </a:bodyPr>
          <a:lstStyle/>
          <a:p>
            <a:pPr marL="0" indent="0">
              <a:buNone/>
            </a:pPr>
            <a:r>
              <a:rPr lang="zh-CN" altLang="en-US" sz="4600" b="1" dirty="0">
                <a:solidFill>
                  <a:srgbClr val="7030A0"/>
                </a:solidFill>
                <a:latin typeface="华文楷体" panose="02010600040101010101" pitchFamily="2" charset="-122"/>
                <a:ea typeface="华文楷体" panose="02010600040101010101" pitchFamily="2" charset="-122"/>
              </a:rPr>
              <a:t>特点：</a:t>
            </a:r>
            <a:endParaRPr lang="en-US" altLang="zh-CN" sz="4600" b="1" dirty="0">
              <a:solidFill>
                <a:srgbClr val="7030A0"/>
              </a:solidFill>
              <a:latin typeface="华文楷体" panose="02010600040101010101" pitchFamily="2" charset="-122"/>
              <a:ea typeface="华文楷体" panose="02010600040101010101" pitchFamily="2" charset="-122"/>
            </a:endParaRPr>
          </a:p>
          <a:p>
            <a:pPr marL="0" indent="0">
              <a:lnSpc>
                <a:spcPct val="120000"/>
              </a:lnSpc>
              <a:spcBef>
                <a:spcPts val="600"/>
              </a:spcBef>
              <a:spcAft>
                <a:spcPts val="600"/>
              </a:spcAft>
              <a:buNone/>
            </a:pPr>
            <a:r>
              <a:rPr lang="zh-CN" altLang="en-US" sz="3800" dirty="0">
                <a:solidFill>
                  <a:srgbClr val="333333"/>
                </a:solidFill>
                <a:latin typeface="华文楷体" panose="02010600040101010101" pitchFamily="2" charset="-122"/>
                <a:ea typeface="华文楷体" panose="02010600040101010101" pitchFamily="2" charset="-122"/>
              </a:rPr>
              <a:t>（</a:t>
            </a:r>
            <a:r>
              <a:rPr lang="en-US" altLang="zh-CN" sz="3800" dirty="0">
                <a:solidFill>
                  <a:srgbClr val="333333"/>
                </a:solidFill>
                <a:latin typeface="华文楷体" panose="02010600040101010101" pitchFamily="2" charset="-122"/>
                <a:ea typeface="华文楷体" panose="02010600040101010101" pitchFamily="2" charset="-122"/>
              </a:rPr>
              <a:t>1</a:t>
            </a:r>
            <a:r>
              <a:rPr lang="zh-CN" altLang="en-US" sz="3800" dirty="0">
                <a:solidFill>
                  <a:srgbClr val="333333"/>
                </a:solidFill>
                <a:latin typeface="华文楷体" panose="02010600040101010101" pitchFamily="2" charset="-122"/>
                <a:ea typeface="华文楷体" panose="02010600040101010101" pitchFamily="2" charset="-122"/>
              </a:rPr>
              <a:t>）开户极速：只需居民身份证，</a:t>
            </a:r>
            <a:r>
              <a:rPr lang="en-US" altLang="zh-CN" sz="3800" dirty="0">
                <a:solidFill>
                  <a:srgbClr val="333333"/>
                </a:solidFill>
                <a:latin typeface="华文楷体" panose="02010600040101010101" pitchFamily="2" charset="-122"/>
                <a:ea typeface="华文楷体" panose="02010600040101010101" pitchFamily="2" charset="-122"/>
              </a:rPr>
              <a:t>3</a:t>
            </a:r>
            <a:r>
              <a:rPr lang="zh-CN" altLang="en-US" sz="3800" dirty="0">
                <a:solidFill>
                  <a:srgbClr val="333333"/>
                </a:solidFill>
                <a:latin typeface="华文楷体" panose="02010600040101010101" pitchFamily="2" charset="-122"/>
                <a:ea typeface="华文楷体" panose="02010600040101010101" pitchFamily="2" charset="-122"/>
              </a:rPr>
              <a:t>分钟内便能创建交易账号，</a:t>
            </a:r>
            <a:r>
              <a:rPr lang="en-US" altLang="zh-CN" sz="3800" dirty="0">
                <a:solidFill>
                  <a:srgbClr val="333333"/>
                </a:solidFill>
                <a:latin typeface="华文楷体" panose="02010600040101010101" pitchFamily="2" charset="-122"/>
                <a:ea typeface="华文楷体" panose="02010600040101010101" pitchFamily="2" charset="-122"/>
              </a:rPr>
              <a:t>3</a:t>
            </a:r>
            <a:r>
              <a:rPr lang="zh-CN" altLang="en-US" sz="3800" dirty="0">
                <a:solidFill>
                  <a:srgbClr val="333333"/>
                </a:solidFill>
                <a:latin typeface="华文楷体" panose="02010600040101010101" pitchFamily="2" charset="-122"/>
                <a:ea typeface="华文楷体" panose="02010600040101010101" pitchFamily="2" charset="-122"/>
              </a:rPr>
              <a:t>个工作日内审核完毕；</a:t>
            </a:r>
          </a:p>
          <a:p>
            <a:pPr marL="0" indent="0">
              <a:lnSpc>
                <a:spcPct val="120000"/>
              </a:lnSpc>
              <a:spcBef>
                <a:spcPts val="600"/>
              </a:spcBef>
              <a:spcAft>
                <a:spcPts val="600"/>
              </a:spcAft>
              <a:buNone/>
            </a:pPr>
            <a:r>
              <a:rPr lang="zh-CN" altLang="en-US" sz="3800" dirty="0">
                <a:solidFill>
                  <a:srgbClr val="333333"/>
                </a:solidFill>
                <a:latin typeface="华文楷体" panose="02010600040101010101" pitchFamily="2" charset="-122"/>
                <a:ea typeface="华文楷体" panose="02010600040101010101" pitchFamily="2" charset="-122"/>
              </a:rPr>
              <a:t>（</a:t>
            </a:r>
            <a:r>
              <a:rPr lang="en-US" altLang="zh-CN" sz="3800" dirty="0">
                <a:solidFill>
                  <a:srgbClr val="333333"/>
                </a:solidFill>
                <a:latin typeface="华文楷体" panose="02010600040101010101" pitchFamily="2" charset="-122"/>
                <a:ea typeface="华文楷体" panose="02010600040101010101" pitchFamily="2" charset="-122"/>
              </a:rPr>
              <a:t>2</a:t>
            </a:r>
            <a:r>
              <a:rPr lang="zh-CN" altLang="en-US" sz="3800" dirty="0">
                <a:solidFill>
                  <a:srgbClr val="333333"/>
                </a:solidFill>
                <a:latin typeface="华文楷体" panose="02010600040101010101" pitchFamily="2" charset="-122"/>
                <a:ea typeface="华文楷体" panose="02010600040101010101" pitchFamily="2" charset="-122"/>
              </a:rPr>
              <a:t>）佣金超低：美股的交易费率</a:t>
            </a:r>
            <a:r>
              <a:rPr lang="en-US" altLang="zh-CN" sz="3800" dirty="0">
                <a:solidFill>
                  <a:srgbClr val="333333"/>
                </a:solidFill>
                <a:latin typeface="华文楷体" panose="02010600040101010101" pitchFamily="2" charset="-122"/>
                <a:ea typeface="华文楷体" panose="02010600040101010101" pitchFamily="2" charset="-122"/>
              </a:rPr>
              <a:t>0.01</a:t>
            </a:r>
            <a:r>
              <a:rPr lang="zh-CN" altLang="en-US" sz="3800" dirty="0">
                <a:solidFill>
                  <a:srgbClr val="333333"/>
                </a:solidFill>
                <a:latin typeface="华文楷体" panose="02010600040101010101" pitchFamily="2" charset="-122"/>
                <a:ea typeface="华文楷体" panose="02010600040101010101" pitchFamily="2" charset="-122"/>
              </a:rPr>
              <a:t>美元</a:t>
            </a:r>
            <a:r>
              <a:rPr lang="en-US" altLang="zh-CN" sz="3800" dirty="0">
                <a:solidFill>
                  <a:srgbClr val="333333"/>
                </a:solidFill>
                <a:latin typeface="华文楷体" panose="02010600040101010101" pitchFamily="2" charset="-122"/>
                <a:ea typeface="华文楷体" panose="02010600040101010101" pitchFamily="2" charset="-122"/>
              </a:rPr>
              <a:t>/</a:t>
            </a:r>
            <a:r>
              <a:rPr lang="zh-CN" altLang="en-US" sz="3800" dirty="0">
                <a:solidFill>
                  <a:srgbClr val="333333"/>
                </a:solidFill>
                <a:latin typeface="华文楷体" panose="02010600040101010101" pitchFamily="2" charset="-122"/>
                <a:ea typeface="华文楷体" panose="02010600040101010101" pitchFamily="2" charset="-122"/>
              </a:rPr>
              <a:t>股，最低</a:t>
            </a:r>
            <a:r>
              <a:rPr lang="en-US" altLang="zh-CN" sz="3800" dirty="0">
                <a:solidFill>
                  <a:srgbClr val="333333"/>
                </a:solidFill>
                <a:latin typeface="华文楷体" panose="02010600040101010101" pitchFamily="2" charset="-122"/>
                <a:ea typeface="华文楷体" panose="02010600040101010101" pitchFamily="2" charset="-122"/>
              </a:rPr>
              <a:t>2.99</a:t>
            </a:r>
            <a:r>
              <a:rPr lang="zh-CN" altLang="en-US" sz="3800" dirty="0">
                <a:solidFill>
                  <a:srgbClr val="333333"/>
                </a:solidFill>
                <a:latin typeface="华文楷体" panose="02010600040101010101" pitchFamily="2" charset="-122"/>
                <a:ea typeface="华文楷体" panose="02010600040101010101" pitchFamily="2" charset="-122"/>
              </a:rPr>
              <a:t>美元</a:t>
            </a:r>
            <a:r>
              <a:rPr lang="en-US" altLang="zh-CN" sz="3800" dirty="0">
                <a:solidFill>
                  <a:srgbClr val="333333"/>
                </a:solidFill>
                <a:latin typeface="华文楷体" panose="02010600040101010101" pitchFamily="2" charset="-122"/>
                <a:ea typeface="华文楷体" panose="02010600040101010101" pitchFamily="2" charset="-122"/>
              </a:rPr>
              <a:t>/</a:t>
            </a:r>
            <a:r>
              <a:rPr lang="zh-CN" altLang="en-US" sz="3800" dirty="0">
                <a:solidFill>
                  <a:srgbClr val="333333"/>
                </a:solidFill>
                <a:latin typeface="华文楷体" panose="02010600040101010101" pitchFamily="2" charset="-122"/>
                <a:ea typeface="华文楷体" panose="02010600040101010101" pitchFamily="2" charset="-122"/>
              </a:rPr>
              <a:t>单；港股的是交易总额的</a:t>
            </a:r>
            <a:r>
              <a:rPr lang="en-US" altLang="zh-CN" sz="3800" dirty="0">
                <a:solidFill>
                  <a:srgbClr val="333333"/>
                </a:solidFill>
                <a:latin typeface="华文楷体" panose="02010600040101010101" pitchFamily="2" charset="-122"/>
                <a:ea typeface="华文楷体" panose="02010600040101010101" pitchFamily="2" charset="-122"/>
              </a:rPr>
              <a:t>0.08%</a:t>
            </a:r>
            <a:r>
              <a:rPr lang="zh-CN" altLang="en-US" sz="3800" dirty="0">
                <a:solidFill>
                  <a:srgbClr val="333333"/>
                </a:solidFill>
                <a:latin typeface="华文楷体" panose="02010600040101010101" pitchFamily="2" charset="-122"/>
                <a:ea typeface="华文楷体" panose="02010600040101010101" pitchFamily="2" charset="-122"/>
              </a:rPr>
              <a:t>，最低</a:t>
            </a:r>
            <a:r>
              <a:rPr lang="en-US" altLang="zh-CN" sz="3800" dirty="0">
                <a:solidFill>
                  <a:srgbClr val="333333"/>
                </a:solidFill>
                <a:latin typeface="华文楷体" panose="02010600040101010101" pitchFamily="2" charset="-122"/>
                <a:ea typeface="华文楷体" panose="02010600040101010101" pitchFamily="2" charset="-122"/>
              </a:rPr>
              <a:t>45</a:t>
            </a:r>
            <a:r>
              <a:rPr lang="zh-CN" altLang="en-US" sz="3800" dirty="0">
                <a:solidFill>
                  <a:srgbClr val="333333"/>
                </a:solidFill>
                <a:latin typeface="华文楷体" panose="02010600040101010101" pitchFamily="2" charset="-122"/>
                <a:ea typeface="华文楷体" panose="02010600040101010101" pitchFamily="2" charset="-122"/>
              </a:rPr>
              <a:t>港币</a:t>
            </a:r>
            <a:r>
              <a:rPr lang="en-US" altLang="zh-CN" sz="3800" dirty="0">
                <a:solidFill>
                  <a:srgbClr val="333333"/>
                </a:solidFill>
                <a:latin typeface="华文楷体" panose="02010600040101010101" pitchFamily="2" charset="-122"/>
                <a:ea typeface="华文楷体" panose="02010600040101010101" pitchFamily="2" charset="-122"/>
              </a:rPr>
              <a:t>/</a:t>
            </a:r>
            <a:r>
              <a:rPr lang="zh-CN" altLang="en-US" sz="3800" dirty="0">
                <a:solidFill>
                  <a:srgbClr val="333333"/>
                </a:solidFill>
                <a:latin typeface="华文楷体" panose="02010600040101010101" pitchFamily="2" charset="-122"/>
                <a:ea typeface="华文楷体" panose="02010600040101010101" pitchFamily="2" charset="-122"/>
              </a:rPr>
              <a:t>单；</a:t>
            </a:r>
          </a:p>
          <a:p>
            <a:pPr marL="0" indent="0">
              <a:lnSpc>
                <a:spcPct val="120000"/>
              </a:lnSpc>
              <a:spcBef>
                <a:spcPts val="600"/>
              </a:spcBef>
              <a:spcAft>
                <a:spcPts val="600"/>
              </a:spcAft>
              <a:buNone/>
            </a:pPr>
            <a:r>
              <a:rPr lang="zh-CN" altLang="en-US" sz="3800" dirty="0">
                <a:solidFill>
                  <a:srgbClr val="333333"/>
                </a:solidFill>
                <a:latin typeface="华文楷体" panose="02010600040101010101" pitchFamily="2" charset="-122"/>
                <a:ea typeface="华文楷体" panose="02010600040101010101" pitchFamily="2" charset="-122"/>
              </a:rPr>
              <a:t>（</a:t>
            </a:r>
            <a:r>
              <a:rPr lang="en-US" altLang="zh-CN" sz="3800" dirty="0">
                <a:solidFill>
                  <a:srgbClr val="333333"/>
                </a:solidFill>
                <a:latin typeface="华文楷体" panose="02010600040101010101" pitchFamily="2" charset="-122"/>
                <a:ea typeface="华文楷体" panose="02010600040101010101" pitchFamily="2" charset="-122"/>
              </a:rPr>
              <a:t>3</a:t>
            </a:r>
            <a:r>
              <a:rPr lang="zh-CN" altLang="en-US" sz="3800" dirty="0">
                <a:solidFill>
                  <a:srgbClr val="333333"/>
                </a:solidFill>
                <a:latin typeface="华文楷体" panose="02010600040101010101" pitchFamily="2" charset="-122"/>
                <a:ea typeface="华文楷体" panose="02010600040101010101" pitchFamily="2" charset="-122"/>
              </a:rPr>
              <a:t>）服务优质：中文客服，旗下的老虎股票学院、老虎研究院有专家和分析师提供投资培训和线下沙龙；</a:t>
            </a:r>
          </a:p>
          <a:p>
            <a:pPr marL="0" indent="0">
              <a:lnSpc>
                <a:spcPct val="120000"/>
              </a:lnSpc>
              <a:spcBef>
                <a:spcPts val="600"/>
              </a:spcBef>
              <a:spcAft>
                <a:spcPts val="600"/>
              </a:spcAft>
              <a:buNone/>
            </a:pPr>
            <a:r>
              <a:rPr lang="zh-CN" altLang="en-US" sz="3800" dirty="0">
                <a:solidFill>
                  <a:srgbClr val="333333"/>
                </a:solidFill>
                <a:latin typeface="华文楷体" panose="02010600040101010101" pitchFamily="2" charset="-122"/>
                <a:ea typeface="华文楷体" panose="02010600040101010101" pitchFamily="2" charset="-122"/>
              </a:rPr>
              <a:t>（</a:t>
            </a:r>
            <a:r>
              <a:rPr lang="en-US" altLang="zh-CN" sz="3800" dirty="0">
                <a:solidFill>
                  <a:srgbClr val="333333"/>
                </a:solidFill>
                <a:latin typeface="华文楷体" panose="02010600040101010101" pitchFamily="2" charset="-122"/>
                <a:ea typeface="华文楷体" panose="02010600040101010101" pitchFamily="2" charset="-122"/>
              </a:rPr>
              <a:t>4</a:t>
            </a:r>
            <a:r>
              <a:rPr lang="zh-CN" altLang="en-US" sz="3800" dirty="0">
                <a:solidFill>
                  <a:srgbClr val="333333"/>
                </a:solidFill>
                <a:latin typeface="华文楷体" panose="02010600040101010101" pitchFamily="2" charset="-122"/>
                <a:ea typeface="华文楷体" panose="02010600040101010101" pitchFamily="2" charset="-122"/>
              </a:rPr>
              <a:t>）交易智能：全中文界面、智能询价算法、多功能订单服务，采用国际上延迟最低的证券交易系统，用户订单拥有最优质的交易</a:t>
            </a:r>
            <a:r>
              <a:rPr lang="zh-CN" altLang="en-US" sz="3800" dirty="0" smtClean="0">
                <a:solidFill>
                  <a:srgbClr val="333333"/>
                </a:solidFill>
                <a:latin typeface="华文楷体" panose="02010600040101010101" pitchFamily="2" charset="-122"/>
                <a:ea typeface="华文楷体" panose="02010600040101010101" pitchFamily="2" charset="-122"/>
              </a:rPr>
              <a:t>流程；</a:t>
            </a:r>
            <a:endParaRPr lang="zh-CN" altLang="en-US" sz="3800" dirty="0">
              <a:solidFill>
                <a:srgbClr val="333333"/>
              </a:solidFill>
              <a:latin typeface="华文楷体" panose="02010600040101010101" pitchFamily="2" charset="-122"/>
              <a:ea typeface="华文楷体" panose="02010600040101010101" pitchFamily="2" charset="-122"/>
            </a:endParaRPr>
          </a:p>
          <a:p>
            <a:pPr marL="0" indent="0">
              <a:buNone/>
            </a:pPr>
            <a:endParaRPr lang="zh-CN" altLang="en-US" dirty="0"/>
          </a:p>
        </p:txBody>
      </p:sp>
    </p:spTree>
    <p:extLst>
      <p:ext uri="{BB962C8B-B14F-4D97-AF65-F5344CB8AC3E}">
        <p14:creationId xmlns:p14="http://schemas.microsoft.com/office/powerpoint/2010/main" val="6896184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0B6A7AB-C832-4DDC-BD47-C7922CCD7DE0}"/>
              </a:ext>
            </a:extLst>
          </p:cNvPr>
          <p:cNvSpPr>
            <a:spLocks noGrp="1"/>
          </p:cNvSpPr>
          <p:nvPr>
            <p:ph type="title"/>
          </p:nvPr>
        </p:nvSpPr>
        <p:spPr>
          <a:xfrm>
            <a:off x="0" y="0"/>
            <a:ext cx="9001000" cy="936104"/>
          </a:xfrm>
        </p:spPr>
        <p:txBody>
          <a:bodyPr/>
          <a:lstStyle/>
          <a:p>
            <a:r>
              <a:rPr lang="zh-CN" altLang="en-US" dirty="0">
                <a:solidFill>
                  <a:srgbClr val="FF0000"/>
                </a:solidFill>
                <a:latin typeface="华文楷体" pitchFamily="2" charset="-122"/>
                <a:ea typeface="华文楷体" pitchFamily="2" charset="-122"/>
              </a:rPr>
              <a:t>在线折扣券商</a:t>
            </a:r>
            <a:r>
              <a:rPr lang="en-US" altLang="zh-CN"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2200" dirty="0">
                <a:solidFill>
                  <a:srgbClr val="FF0000"/>
                </a:solidFill>
                <a:latin typeface="华文楷体" pitchFamily="2" charset="-122"/>
                <a:ea typeface="华文楷体" pitchFamily="2" charset="-122"/>
              </a:rPr>
              <a:t>老虎证券</a:t>
            </a:r>
            <a:r>
              <a:rPr lang="en-US" altLang="zh-CN" sz="2200" dirty="0">
                <a:solidFill>
                  <a:srgbClr val="FF0000"/>
                </a:solidFill>
                <a:latin typeface="华文楷体" pitchFamily="2" charset="-122"/>
                <a:ea typeface="华文楷体" pitchFamily="2" charset="-122"/>
              </a:rPr>
              <a:t>-</a:t>
            </a:r>
            <a:r>
              <a:rPr lang="zh-CN" altLang="en-US" sz="2200" dirty="0">
                <a:solidFill>
                  <a:srgbClr val="FF0000"/>
                </a:solidFill>
                <a:latin typeface="华文楷体" pitchFamily="2" charset="-122"/>
                <a:ea typeface="华文楷体" pitchFamily="2" charset="-122"/>
              </a:rPr>
              <a:t>华人地区美股券商</a:t>
            </a:r>
            <a:endParaRPr lang="zh-CN" altLang="en-US" dirty="0"/>
          </a:p>
        </p:txBody>
      </p:sp>
      <p:sp>
        <p:nvSpPr>
          <p:cNvPr id="3" name="内容占位符 2">
            <a:extLst>
              <a:ext uri="{FF2B5EF4-FFF2-40B4-BE49-F238E27FC236}">
                <a16:creationId xmlns:a16="http://schemas.microsoft.com/office/drawing/2014/main" xmlns="" id="{E3BA9888-852B-45C5-B9BB-A459EEDE0576}"/>
              </a:ext>
            </a:extLst>
          </p:cNvPr>
          <p:cNvSpPr>
            <a:spLocks noGrp="1"/>
          </p:cNvSpPr>
          <p:nvPr>
            <p:ph idx="1"/>
          </p:nvPr>
        </p:nvSpPr>
        <p:spPr>
          <a:xfrm>
            <a:off x="107504" y="1052736"/>
            <a:ext cx="8784976" cy="5688632"/>
          </a:xfrm>
        </p:spPr>
        <p:txBody>
          <a:bodyPr>
            <a:normAutofit/>
          </a:bodyPr>
          <a:lstStyle/>
          <a:p>
            <a:pPr marL="0" indent="0">
              <a:buNone/>
            </a:pPr>
            <a:r>
              <a:rPr lang="zh-CN" altLang="en-US" sz="3800" b="1" dirty="0">
                <a:solidFill>
                  <a:srgbClr val="7030A0"/>
                </a:solidFill>
                <a:latin typeface="华文楷体" panose="02010600040101010101" pitchFamily="2" charset="-122"/>
                <a:ea typeface="华文楷体" panose="02010600040101010101" pitchFamily="2" charset="-122"/>
              </a:rPr>
              <a:t>发展历程</a:t>
            </a:r>
            <a:r>
              <a:rPr lang="en-US" altLang="zh-CN" sz="3800" b="1" dirty="0">
                <a:solidFill>
                  <a:srgbClr val="7030A0"/>
                </a:solidFill>
                <a:latin typeface="华文楷体" panose="02010600040101010101" pitchFamily="2" charset="-122"/>
                <a:ea typeface="华文楷体" panose="02010600040101010101" pitchFamily="2" charset="-122"/>
              </a:rPr>
              <a:t>:</a:t>
            </a:r>
            <a:endParaRPr lang="zh-CN" altLang="en-US" sz="3800" b="1" dirty="0">
              <a:solidFill>
                <a:srgbClr val="7030A0"/>
              </a:solidFill>
              <a:latin typeface="华文楷体" panose="02010600040101010101" pitchFamily="2" charset="-122"/>
              <a:ea typeface="华文楷体" panose="02010600040101010101" pitchFamily="2" charset="-122"/>
            </a:endParaRPr>
          </a:p>
          <a:p>
            <a:pPr>
              <a:spcBef>
                <a:spcPts val="600"/>
              </a:spcBef>
              <a:spcAft>
                <a:spcPts val="600"/>
              </a:spcAft>
              <a:buFont typeface="Wingdings" panose="05000000000000000000" pitchFamily="2" charset="2"/>
              <a:buChar char="ü"/>
            </a:pPr>
            <a:r>
              <a:rPr lang="en-US" altLang="zh-CN" dirty="0">
                <a:solidFill>
                  <a:srgbClr val="333333"/>
                </a:solidFill>
                <a:latin typeface="华文楷体" panose="02010600040101010101" pitchFamily="2" charset="-122"/>
                <a:ea typeface="华文楷体" panose="02010600040101010101" pitchFamily="2" charset="-122"/>
              </a:rPr>
              <a:t>2015</a:t>
            </a:r>
            <a:r>
              <a:rPr lang="zh-CN" altLang="en-US" dirty="0">
                <a:solidFill>
                  <a:srgbClr val="333333"/>
                </a:solidFill>
                <a:latin typeface="华文楷体" panose="02010600040101010101" pitchFamily="2" charset="-122"/>
                <a:ea typeface="华文楷体" panose="02010600040101010101" pitchFamily="2" charset="-122"/>
              </a:rPr>
              <a:t>年</a:t>
            </a:r>
            <a:r>
              <a:rPr lang="en-US" altLang="zh-CN" dirty="0">
                <a:solidFill>
                  <a:srgbClr val="333333"/>
                </a:solidFill>
                <a:latin typeface="华文楷体" panose="02010600040101010101" pitchFamily="2" charset="-122"/>
                <a:ea typeface="华文楷体" panose="02010600040101010101" pitchFamily="2" charset="-122"/>
              </a:rPr>
              <a:t>7</a:t>
            </a:r>
            <a:r>
              <a:rPr lang="zh-CN" altLang="en-US" dirty="0">
                <a:solidFill>
                  <a:srgbClr val="333333"/>
                </a:solidFill>
                <a:latin typeface="华文楷体" panose="02010600040101010101" pitchFamily="2" charset="-122"/>
                <a:ea typeface="华文楷体" panose="02010600040101010101" pitchFamily="2" charset="-122"/>
              </a:rPr>
              <a:t>月，老虎股票</a:t>
            </a:r>
            <a:r>
              <a:rPr lang="en-US" altLang="zh-CN" dirty="0">
                <a:solidFill>
                  <a:srgbClr val="333333"/>
                </a:solidFill>
                <a:latin typeface="华文楷体" panose="02010600040101010101" pitchFamily="2" charset="-122"/>
                <a:ea typeface="华文楷体" panose="02010600040101010101" pitchFamily="2" charset="-122"/>
              </a:rPr>
              <a:t>APP</a:t>
            </a:r>
            <a:r>
              <a:rPr lang="zh-CN" altLang="en-US" dirty="0">
                <a:solidFill>
                  <a:srgbClr val="333333"/>
                </a:solidFill>
                <a:latin typeface="华文楷体" panose="02010600040101010101" pitchFamily="2" charset="-122"/>
                <a:ea typeface="华文楷体" panose="02010600040101010101" pitchFamily="2" charset="-122"/>
              </a:rPr>
              <a:t>上线，老虎证券当月交易额突破</a:t>
            </a:r>
            <a:r>
              <a:rPr lang="en-US" altLang="zh-CN" dirty="0">
                <a:solidFill>
                  <a:srgbClr val="333333"/>
                </a:solidFill>
                <a:latin typeface="华文楷体" panose="02010600040101010101" pitchFamily="2" charset="-122"/>
                <a:ea typeface="华文楷体" panose="02010600040101010101" pitchFamily="2" charset="-122"/>
              </a:rPr>
              <a:t>1</a:t>
            </a:r>
            <a:r>
              <a:rPr lang="zh-CN" altLang="en-US" dirty="0">
                <a:solidFill>
                  <a:srgbClr val="333333"/>
                </a:solidFill>
                <a:latin typeface="华文楷体" panose="02010600040101010101" pitchFamily="2" charset="-122"/>
                <a:ea typeface="华文楷体" panose="02010600040101010101" pitchFamily="2" charset="-122"/>
              </a:rPr>
              <a:t>亿美元；</a:t>
            </a:r>
          </a:p>
          <a:p>
            <a:pPr>
              <a:spcBef>
                <a:spcPts val="600"/>
              </a:spcBef>
              <a:spcAft>
                <a:spcPts val="600"/>
              </a:spcAft>
              <a:buFont typeface="Wingdings" panose="05000000000000000000" pitchFamily="2" charset="2"/>
              <a:buChar char="ü"/>
            </a:pPr>
            <a:r>
              <a:rPr lang="en-US" altLang="zh-CN" dirty="0">
                <a:solidFill>
                  <a:srgbClr val="333333"/>
                </a:solidFill>
                <a:latin typeface="华文楷体" panose="02010600040101010101" pitchFamily="2" charset="-122"/>
                <a:ea typeface="华文楷体" panose="02010600040101010101" pitchFamily="2" charset="-122"/>
              </a:rPr>
              <a:t>2015</a:t>
            </a:r>
            <a:r>
              <a:rPr lang="zh-CN" altLang="en-US" dirty="0">
                <a:solidFill>
                  <a:srgbClr val="333333"/>
                </a:solidFill>
                <a:latin typeface="华文楷体" panose="02010600040101010101" pitchFamily="2" charset="-122"/>
                <a:ea typeface="华文楷体" panose="02010600040101010101" pitchFamily="2" charset="-122"/>
              </a:rPr>
              <a:t>年</a:t>
            </a:r>
            <a:r>
              <a:rPr lang="en-US" altLang="zh-CN" dirty="0">
                <a:solidFill>
                  <a:srgbClr val="333333"/>
                </a:solidFill>
                <a:latin typeface="华文楷体" panose="02010600040101010101" pitchFamily="2" charset="-122"/>
                <a:ea typeface="华文楷体" panose="02010600040101010101" pitchFamily="2" charset="-122"/>
              </a:rPr>
              <a:t>9</a:t>
            </a:r>
            <a:r>
              <a:rPr lang="zh-CN" altLang="en-US" dirty="0">
                <a:solidFill>
                  <a:srgbClr val="333333"/>
                </a:solidFill>
                <a:latin typeface="华文楷体" panose="02010600040101010101" pitchFamily="2" charset="-122"/>
                <a:ea typeface="华文楷体" panose="02010600040101010101" pitchFamily="2" charset="-122"/>
              </a:rPr>
              <a:t>月，老虎证券宣布已获得小米科技</a:t>
            </a:r>
            <a:r>
              <a:rPr lang="en-US" altLang="zh-CN" dirty="0">
                <a:solidFill>
                  <a:srgbClr val="333333"/>
                </a:solidFill>
                <a:latin typeface="华文楷体" panose="02010600040101010101" pitchFamily="2" charset="-122"/>
                <a:ea typeface="华文楷体" panose="02010600040101010101" pitchFamily="2" charset="-122"/>
              </a:rPr>
              <a:t>1</a:t>
            </a:r>
            <a:r>
              <a:rPr lang="zh-CN" altLang="en-US" dirty="0">
                <a:solidFill>
                  <a:srgbClr val="333333"/>
                </a:solidFill>
                <a:latin typeface="华文楷体" panose="02010600040101010101" pitchFamily="2" charset="-122"/>
                <a:ea typeface="华文楷体" panose="02010600040101010101" pitchFamily="2" charset="-122"/>
              </a:rPr>
              <a:t>亿元的</a:t>
            </a:r>
            <a:r>
              <a:rPr lang="en-US" altLang="zh-CN" dirty="0">
                <a:solidFill>
                  <a:srgbClr val="333333"/>
                </a:solidFill>
                <a:latin typeface="华文楷体" panose="02010600040101010101" pitchFamily="2" charset="-122"/>
                <a:ea typeface="华文楷体" panose="02010600040101010101" pitchFamily="2" charset="-122"/>
              </a:rPr>
              <a:t>A</a:t>
            </a:r>
            <a:r>
              <a:rPr lang="zh-CN" altLang="en-US" dirty="0">
                <a:solidFill>
                  <a:srgbClr val="333333"/>
                </a:solidFill>
                <a:latin typeface="华文楷体" panose="02010600040101010101" pitchFamily="2" charset="-122"/>
                <a:ea typeface="华文楷体" panose="02010600040101010101" pitchFamily="2" charset="-122"/>
              </a:rPr>
              <a:t>轮投资；</a:t>
            </a:r>
            <a:endParaRPr lang="en-US" altLang="zh-CN" dirty="0">
              <a:solidFill>
                <a:srgbClr val="333333"/>
              </a:solidFill>
              <a:latin typeface="华文楷体" panose="02010600040101010101" pitchFamily="2" charset="-122"/>
              <a:ea typeface="华文楷体" panose="02010600040101010101" pitchFamily="2" charset="-122"/>
            </a:endParaRPr>
          </a:p>
          <a:p>
            <a:pPr>
              <a:spcBef>
                <a:spcPts val="600"/>
              </a:spcBef>
              <a:spcAft>
                <a:spcPts val="600"/>
              </a:spcAft>
              <a:buFont typeface="Wingdings" panose="05000000000000000000" pitchFamily="2" charset="2"/>
              <a:buChar char="ü"/>
            </a:pPr>
            <a:r>
              <a:rPr lang="en-US" altLang="zh-CN" dirty="0">
                <a:solidFill>
                  <a:srgbClr val="333333"/>
                </a:solidFill>
                <a:latin typeface="华文楷体" panose="02010600040101010101" pitchFamily="2" charset="-122"/>
                <a:ea typeface="华文楷体" panose="02010600040101010101" pitchFamily="2" charset="-122"/>
              </a:rPr>
              <a:t>2015</a:t>
            </a:r>
            <a:r>
              <a:rPr lang="zh-CN" altLang="en-US" dirty="0">
                <a:solidFill>
                  <a:srgbClr val="333333"/>
                </a:solidFill>
                <a:latin typeface="华文楷体" panose="02010600040101010101" pitchFamily="2" charset="-122"/>
                <a:ea typeface="华文楷体" panose="02010600040101010101" pitchFamily="2" charset="-122"/>
              </a:rPr>
              <a:t>年</a:t>
            </a:r>
            <a:r>
              <a:rPr lang="en-US" altLang="zh-CN" dirty="0">
                <a:solidFill>
                  <a:srgbClr val="333333"/>
                </a:solidFill>
                <a:latin typeface="华文楷体" panose="02010600040101010101" pitchFamily="2" charset="-122"/>
                <a:ea typeface="华文楷体" panose="02010600040101010101" pitchFamily="2" charset="-122"/>
              </a:rPr>
              <a:t>12</a:t>
            </a:r>
            <a:r>
              <a:rPr lang="zh-CN" altLang="en-US" dirty="0">
                <a:solidFill>
                  <a:srgbClr val="333333"/>
                </a:solidFill>
                <a:latin typeface="华文楷体" panose="02010600040101010101" pitchFamily="2" charset="-122"/>
                <a:ea typeface="华文楷体" panose="02010600040101010101" pitchFamily="2" charset="-122"/>
              </a:rPr>
              <a:t>月，老虎证券月交易额突破</a:t>
            </a:r>
            <a:r>
              <a:rPr lang="en-US" altLang="zh-CN" dirty="0">
                <a:solidFill>
                  <a:srgbClr val="333333"/>
                </a:solidFill>
                <a:latin typeface="华文楷体" panose="02010600040101010101" pitchFamily="2" charset="-122"/>
                <a:ea typeface="华文楷体" panose="02010600040101010101" pitchFamily="2" charset="-122"/>
              </a:rPr>
              <a:t>30</a:t>
            </a:r>
            <a:r>
              <a:rPr lang="zh-CN" altLang="en-US" dirty="0">
                <a:solidFill>
                  <a:srgbClr val="333333"/>
                </a:solidFill>
                <a:latin typeface="华文楷体" panose="02010600040101010101" pitchFamily="2" charset="-122"/>
                <a:ea typeface="华文楷体" panose="02010600040101010101" pitchFamily="2" charset="-122"/>
              </a:rPr>
              <a:t>亿人民币；</a:t>
            </a:r>
            <a:endParaRPr lang="en-US" altLang="zh-CN" dirty="0">
              <a:solidFill>
                <a:srgbClr val="333333"/>
              </a:solidFill>
              <a:latin typeface="华文楷体" panose="02010600040101010101" pitchFamily="2" charset="-122"/>
              <a:ea typeface="华文楷体" panose="02010600040101010101" pitchFamily="2" charset="-122"/>
            </a:endParaRPr>
          </a:p>
          <a:p>
            <a:pPr>
              <a:spcBef>
                <a:spcPts val="600"/>
              </a:spcBef>
              <a:spcAft>
                <a:spcPts val="600"/>
              </a:spcAft>
              <a:buFont typeface="Wingdings" panose="05000000000000000000" pitchFamily="2" charset="2"/>
              <a:buChar char="ü"/>
            </a:pPr>
            <a:r>
              <a:rPr lang="en-US" altLang="zh-CN" dirty="0">
                <a:solidFill>
                  <a:srgbClr val="333333"/>
                </a:solidFill>
                <a:latin typeface="华文楷体" panose="02010600040101010101" pitchFamily="2" charset="-122"/>
                <a:ea typeface="华文楷体" panose="02010600040101010101" pitchFamily="2" charset="-122"/>
              </a:rPr>
              <a:t>2016</a:t>
            </a:r>
            <a:r>
              <a:rPr lang="zh-CN" altLang="en-US" dirty="0">
                <a:solidFill>
                  <a:srgbClr val="333333"/>
                </a:solidFill>
                <a:latin typeface="华文楷体" panose="02010600040101010101" pitchFamily="2" charset="-122"/>
                <a:ea typeface="华文楷体" panose="02010600040101010101" pitchFamily="2" charset="-122"/>
              </a:rPr>
              <a:t>年</a:t>
            </a:r>
            <a:r>
              <a:rPr lang="en-US" altLang="zh-CN" dirty="0">
                <a:solidFill>
                  <a:srgbClr val="333333"/>
                </a:solidFill>
                <a:latin typeface="华文楷体" panose="02010600040101010101" pitchFamily="2" charset="-122"/>
                <a:ea typeface="华文楷体" panose="02010600040101010101" pitchFamily="2" charset="-122"/>
              </a:rPr>
              <a:t>5</a:t>
            </a:r>
            <a:r>
              <a:rPr lang="zh-CN" altLang="en-US" dirty="0">
                <a:solidFill>
                  <a:srgbClr val="333333"/>
                </a:solidFill>
                <a:latin typeface="华文楷体" panose="02010600040101010101" pitchFamily="2" charset="-122"/>
                <a:ea typeface="华文楷体" panose="02010600040101010101" pitchFamily="2" charset="-122"/>
              </a:rPr>
              <a:t>月，老虎证券正式上线港股业务，实现 “一个账户一笔钱，白天炒港股、晚上炒美股”的特点，让资金</a:t>
            </a:r>
            <a:r>
              <a:rPr lang="en-US" altLang="zh-CN" dirty="0" smtClean="0">
                <a:solidFill>
                  <a:srgbClr val="333333"/>
                </a:solidFill>
                <a:latin typeface="华文楷体" panose="02010600040101010101" pitchFamily="2" charset="-122"/>
                <a:ea typeface="华文楷体" panose="02010600040101010101" pitchFamily="2" charset="-122"/>
              </a:rPr>
              <a:t>24</a:t>
            </a:r>
            <a:r>
              <a:rPr lang="zh-CN" altLang="en-US" dirty="0" smtClean="0">
                <a:solidFill>
                  <a:srgbClr val="333333"/>
                </a:solidFill>
                <a:latin typeface="华文楷体" panose="02010600040101010101" pitchFamily="2" charset="-122"/>
                <a:ea typeface="华文楷体" panose="02010600040101010101" pitchFamily="2" charset="-122"/>
              </a:rPr>
              <a:t>小时</a:t>
            </a:r>
            <a:r>
              <a:rPr lang="zh-CN" altLang="en-US" dirty="0">
                <a:solidFill>
                  <a:srgbClr val="333333"/>
                </a:solidFill>
                <a:latin typeface="华文楷体" panose="02010600040101010101" pitchFamily="2" charset="-122"/>
                <a:ea typeface="华文楷体" panose="02010600040101010101" pitchFamily="2" charset="-122"/>
              </a:rPr>
              <a:t>不休眠。</a:t>
            </a:r>
          </a:p>
          <a:p>
            <a:pPr>
              <a:buFont typeface="Wingdings" panose="05000000000000000000" pitchFamily="2" charset="2"/>
              <a:buChar char="ü"/>
            </a:pPr>
            <a:endParaRPr lang="zh-CN" altLang="en-US" dirty="0">
              <a:solidFill>
                <a:srgbClr val="333333"/>
              </a:solidFill>
              <a:latin typeface="华文楷体" panose="02010600040101010101" pitchFamily="2" charset="-122"/>
              <a:ea typeface="华文楷体" panose="02010600040101010101" pitchFamily="2" charset="-122"/>
            </a:endParaRPr>
          </a:p>
          <a:p>
            <a:pPr marL="0" indent="0">
              <a:buNone/>
            </a:pPr>
            <a:endParaRPr lang="zh-CN" altLang="en-US" dirty="0"/>
          </a:p>
        </p:txBody>
      </p:sp>
    </p:spTree>
    <p:extLst>
      <p:ext uri="{BB962C8B-B14F-4D97-AF65-F5344CB8AC3E}">
        <p14:creationId xmlns:p14="http://schemas.microsoft.com/office/powerpoint/2010/main" val="1423279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25AFBE-CA59-4DEE-8F87-985C10508EDA}"/>
              </a:ext>
            </a:extLst>
          </p:cNvPr>
          <p:cNvSpPr>
            <a:spLocks noGrp="1"/>
          </p:cNvSpPr>
          <p:nvPr>
            <p:ph type="title"/>
          </p:nvPr>
        </p:nvSpPr>
        <p:spPr>
          <a:xfrm>
            <a:off x="0" y="24268"/>
            <a:ext cx="8686800" cy="922114"/>
          </a:xfrm>
        </p:spPr>
        <p:txBody>
          <a:bodyPr/>
          <a:lstStyle/>
          <a:p>
            <a:r>
              <a:rPr lang="zh-CN" altLang="en-US" dirty="0">
                <a:solidFill>
                  <a:srgbClr val="FF0000"/>
                </a:solidFill>
                <a:latin typeface="华文楷体" pitchFamily="2" charset="-122"/>
                <a:ea typeface="华文楷体" pitchFamily="2" charset="-122"/>
              </a:rPr>
              <a:t>在线折扣券商</a:t>
            </a:r>
            <a:r>
              <a:rPr lang="en-US" altLang="zh-CN"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2200" dirty="0">
                <a:solidFill>
                  <a:srgbClr val="FF0000"/>
                </a:solidFill>
                <a:latin typeface="华文楷体" pitchFamily="2" charset="-122"/>
                <a:ea typeface="华文楷体" pitchFamily="2" charset="-122"/>
              </a:rPr>
              <a:t>老虎证券</a:t>
            </a:r>
            <a:r>
              <a:rPr lang="en-US" altLang="zh-CN" sz="2200" dirty="0">
                <a:solidFill>
                  <a:srgbClr val="FF0000"/>
                </a:solidFill>
                <a:latin typeface="华文楷体" pitchFamily="2" charset="-122"/>
                <a:ea typeface="华文楷体" pitchFamily="2" charset="-122"/>
              </a:rPr>
              <a:t>-</a:t>
            </a:r>
            <a:r>
              <a:rPr lang="zh-CN" altLang="en-US" sz="2200" dirty="0">
                <a:solidFill>
                  <a:srgbClr val="FF0000"/>
                </a:solidFill>
                <a:latin typeface="华文楷体" pitchFamily="2" charset="-122"/>
                <a:ea typeface="华文楷体" pitchFamily="2" charset="-122"/>
              </a:rPr>
              <a:t>华人地区美股券商</a:t>
            </a:r>
            <a:endParaRPr lang="zh-CN" altLang="en-US" dirty="0"/>
          </a:p>
        </p:txBody>
      </p:sp>
      <p:sp>
        <p:nvSpPr>
          <p:cNvPr id="3" name="内容占位符 2">
            <a:extLst>
              <a:ext uri="{FF2B5EF4-FFF2-40B4-BE49-F238E27FC236}">
                <a16:creationId xmlns:a16="http://schemas.microsoft.com/office/drawing/2014/main" xmlns="" id="{5880C87E-1949-482D-A1D2-144332A883E0}"/>
              </a:ext>
            </a:extLst>
          </p:cNvPr>
          <p:cNvSpPr>
            <a:spLocks noGrp="1"/>
          </p:cNvSpPr>
          <p:nvPr>
            <p:ph idx="1"/>
          </p:nvPr>
        </p:nvSpPr>
        <p:spPr>
          <a:xfrm>
            <a:off x="179512" y="1038746"/>
            <a:ext cx="8784976" cy="5558606"/>
          </a:xfrm>
        </p:spPr>
        <p:txBody>
          <a:bodyPr>
            <a:normAutofit/>
          </a:bodyPr>
          <a:lstStyle/>
          <a:p>
            <a:pPr marL="0" indent="0">
              <a:buNone/>
            </a:pPr>
            <a:r>
              <a:rPr lang="zh-CN" altLang="en-US" b="1" dirty="0">
                <a:solidFill>
                  <a:srgbClr val="7030A0"/>
                </a:solidFill>
                <a:latin typeface="华文楷体" panose="02010600040101010101" pitchFamily="2" charset="-122"/>
                <a:ea typeface="华文楷体" panose="02010600040101010101" pitchFamily="2" charset="-122"/>
              </a:rPr>
              <a:t>业务资质：</a:t>
            </a:r>
          </a:p>
          <a:p>
            <a:pPr>
              <a:buFont typeface="Wingdings" panose="05000000000000000000" pitchFamily="2" charset="2"/>
              <a:buChar char="ü"/>
            </a:pPr>
            <a:r>
              <a:rPr lang="zh-CN" altLang="en-US" dirty="0">
                <a:solidFill>
                  <a:srgbClr val="333333"/>
                </a:solidFill>
                <a:latin typeface="华文楷体" panose="02010600040101010101" pitchFamily="2" charset="-122"/>
                <a:ea typeface="华文楷体" panose="02010600040101010101" pitchFamily="2" charset="-122"/>
              </a:rPr>
              <a:t>两大平台保障（</a:t>
            </a:r>
            <a:r>
              <a:rPr lang="zh-CN" altLang="en-US" dirty="0">
                <a:solidFill>
                  <a:prstClr val="black"/>
                </a:solidFill>
                <a:latin typeface="华文楷体" panose="02010600040101010101" pitchFamily="2" charset="-122"/>
                <a:ea typeface="华文楷体" panose="02010600040101010101" pitchFamily="2" charset="-122"/>
              </a:rPr>
              <a:t>美国和新西兰经纪业务</a:t>
            </a:r>
            <a:r>
              <a:rPr lang="zh-CN" altLang="en-US" dirty="0">
                <a:solidFill>
                  <a:srgbClr val="333333"/>
                </a:solidFill>
                <a:latin typeface="华文楷体" panose="02010600040101010101" pitchFamily="2" charset="-122"/>
                <a:ea typeface="华文楷体" panose="02010600040101010101" pitchFamily="2" charset="-122"/>
              </a:rPr>
              <a:t>）；</a:t>
            </a:r>
          </a:p>
          <a:p>
            <a:pPr>
              <a:buFont typeface="Wingdings" panose="05000000000000000000" pitchFamily="2" charset="2"/>
              <a:buChar char="ü"/>
            </a:pPr>
            <a:r>
              <a:rPr lang="zh-CN" altLang="en-US" dirty="0">
                <a:solidFill>
                  <a:srgbClr val="333333"/>
                </a:solidFill>
                <a:latin typeface="华文楷体" panose="02010600040101010101" pitchFamily="2" charset="-122"/>
                <a:ea typeface="华文楷体" panose="02010600040101010101" pitchFamily="2" charset="-122"/>
              </a:rPr>
              <a:t>与美国互联网券商盈透证券（</a:t>
            </a:r>
            <a:r>
              <a:rPr lang="en-US" altLang="zh-CN" dirty="0">
                <a:solidFill>
                  <a:srgbClr val="333333"/>
                </a:solidFill>
                <a:latin typeface="华文楷体" panose="02010600040101010101" pitchFamily="2" charset="-122"/>
                <a:ea typeface="华文楷体" panose="02010600040101010101" pitchFamily="2" charset="-122"/>
              </a:rPr>
              <a:t>IB</a:t>
            </a:r>
            <a:r>
              <a:rPr lang="zh-CN" altLang="en-US" dirty="0">
                <a:solidFill>
                  <a:srgbClr val="333333"/>
                </a:solidFill>
                <a:latin typeface="华文楷体" panose="02010600040101010101" pitchFamily="2" charset="-122"/>
                <a:ea typeface="华文楷体" panose="02010600040101010101" pitchFamily="2" charset="-122"/>
              </a:rPr>
              <a:t>）建立合作伙伴关系；</a:t>
            </a:r>
          </a:p>
          <a:p>
            <a:pPr>
              <a:buFont typeface="Wingdings" panose="05000000000000000000" pitchFamily="2" charset="2"/>
              <a:buChar char="ü"/>
            </a:pPr>
            <a:r>
              <a:rPr lang="zh-CN" altLang="en-US" dirty="0">
                <a:solidFill>
                  <a:srgbClr val="333333"/>
                </a:solidFill>
                <a:latin typeface="华文楷体" panose="02010600040101010101" pitchFamily="2" charset="-122"/>
                <a:ea typeface="华文楷体" panose="02010600040101010101" pitchFamily="2" charset="-122"/>
              </a:rPr>
              <a:t>拥有伦敦劳埃德保险公司（</a:t>
            </a:r>
            <a:r>
              <a:rPr lang="en-US" altLang="zh-CN" sz="2000" dirty="0">
                <a:solidFill>
                  <a:srgbClr val="333333"/>
                </a:solidFill>
                <a:latin typeface="华文楷体" panose="02010600040101010101" pitchFamily="2" charset="-122"/>
                <a:ea typeface="华文楷体" panose="02010600040101010101" pitchFamily="2" charset="-122"/>
              </a:rPr>
              <a:t>LLOYD'S</a:t>
            </a:r>
            <a:r>
              <a:rPr lang="zh-CN" altLang="en-US" sz="2000" dirty="0">
                <a:solidFill>
                  <a:srgbClr val="333333"/>
                </a:solidFill>
                <a:latin typeface="华文楷体" panose="02010600040101010101" pitchFamily="2" charset="-122"/>
                <a:ea typeface="华文楷体" panose="02010600040101010101" pitchFamily="2" charset="-122"/>
              </a:rPr>
              <a:t>，当今世界保险业中信誉最高资金最雄厚、利润最多的保险公司）</a:t>
            </a:r>
            <a:r>
              <a:rPr lang="zh-CN" altLang="en-US" dirty="0">
                <a:solidFill>
                  <a:srgbClr val="333333"/>
                </a:solidFill>
                <a:latin typeface="华文楷体" panose="02010600040101010101" pitchFamily="2" charset="-122"/>
                <a:ea typeface="华文楷体" panose="02010600040101010101" pitchFamily="2" charset="-122"/>
              </a:rPr>
              <a:t>提供的总额为</a:t>
            </a:r>
            <a:r>
              <a:rPr lang="en-US" altLang="zh-CN" dirty="0">
                <a:solidFill>
                  <a:srgbClr val="333333"/>
                </a:solidFill>
                <a:latin typeface="华文楷体" panose="02010600040101010101" pitchFamily="2" charset="-122"/>
                <a:ea typeface="华文楷体" panose="02010600040101010101" pitchFamily="2" charset="-122"/>
              </a:rPr>
              <a:t>150,000,000</a:t>
            </a:r>
            <a:r>
              <a:rPr lang="zh-CN" altLang="en-US" dirty="0">
                <a:solidFill>
                  <a:srgbClr val="333333"/>
                </a:solidFill>
                <a:latin typeface="华文楷体" panose="02010600040101010101" pitchFamily="2" charset="-122"/>
                <a:ea typeface="华文楷体" panose="02010600040101010101" pitchFamily="2" charset="-122"/>
              </a:rPr>
              <a:t>美元的投保协议，额外为每一位客户提供了超越</a:t>
            </a:r>
            <a:r>
              <a:rPr lang="en-US" altLang="zh-CN" dirty="0">
                <a:solidFill>
                  <a:srgbClr val="333333"/>
                </a:solidFill>
                <a:latin typeface="华文楷体" panose="02010600040101010101" pitchFamily="2" charset="-122"/>
                <a:ea typeface="华文楷体" panose="02010600040101010101" pitchFamily="2" charset="-122"/>
              </a:rPr>
              <a:t>SIPC</a:t>
            </a:r>
            <a:r>
              <a:rPr lang="zh-CN" altLang="en-US" dirty="0">
                <a:solidFill>
                  <a:srgbClr val="333333"/>
                </a:solidFill>
                <a:latin typeface="华文楷体" panose="02010600040101010101" pitchFamily="2" charset="-122"/>
                <a:ea typeface="华文楷体" panose="02010600040101010101" pitchFamily="2" charset="-122"/>
              </a:rPr>
              <a:t>标准的赔付政策，每位客户可额外获得最高</a:t>
            </a:r>
            <a:r>
              <a:rPr lang="en-US" altLang="zh-CN" dirty="0">
                <a:solidFill>
                  <a:srgbClr val="333333"/>
                </a:solidFill>
                <a:latin typeface="华文楷体" panose="02010600040101010101" pitchFamily="2" charset="-122"/>
                <a:ea typeface="华文楷体" panose="02010600040101010101" pitchFamily="2" charset="-122"/>
              </a:rPr>
              <a:t>3000</a:t>
            </a:r>
            <a:r>
              <a:rPr lang="zh-CN" altLang="en-US" dirty="0">
                <a:solidFill>
                  <a:srgbClr val="333333"/>
                </a:solidFill>
                <a:latin typeface="华文楷体" panose="02010600040101010101" pitchFamily="2" charset="-122"/>
                <a:ea typeface="华文楷体" panose="02010600040101010101" pitchFamily="2" charset="-122"/>
              </a:rPr>
              <a:t>万美元</a:t>
            </a:r>
            <a:r>
              <a:rPr lang="en-US" altLang="zh-CN" sz="2000" dirty="0">
                <a:solidFill>
                  <a:srgbClr val="333333"/>
                </a:solidFill>
                <a:latin typeface="华文楷体" panose="02010600040101010101" pitchFamily="2" charset="-122"/>
                <a:ea typeface="华文楷体" panose="02010600040101010101" pitchFamily="2" charset="-122"/>
              </a:rPr>
              <a:t>(</a:t>
            </a:r>
            <a:r>
              <a:rPr lang="zh-CN" altLang="en-US" sz="2000" dirty="0">
                <a:solidFill>
                  <a:srgbClr val="333333"/>
                </a:solidFill>
                <a:latin typeface="华文楷体" panose="02010600040101010101" pitchFamily="2" charset="-122"/>
                <a:ea typeface="华文楷体" panose="02010600040101010101" pitchFamily="2" charset="-122"/>
              </a:rPr>
              <a:t>包含</a:t>
            </a:r>
            <a:r>
              <a:rPr lang="en-US" altLang="zh-CN" sz="2000" dirty="0">
                <a:solidFill>
                  <a:srgbClr val="333333"/>
                </a:solidFill>
                <a:latin typeface="华文楷体" panose="02010600040101010101" pitchFamily="2" charset="-122"/>
                <a:ea typeface="华文楷体" panose="02010600040101010101" pitchFamily="2" charset="-122"/>
              </a:rPr>
              <a:t>90</a:t>
            </a:r>
            <a:r>
              <a:rPr lang="zh-CN" altLang="en-US" sz="2000" dirty="0">
                <a:solidFill>
                  <a:srgbClr val="333333"/>
                </a:solidFill>
                <a:latin typeface="华文楷体" panose="02010600040101010101" pitchFamily="2" charset="-122"/>
                <a:ea typeface="华文楷体" panose="02010600040101010101" pitchFamily="2" charset="-122"/>
              </a:rPr>
              <a:t>万美元现金赔付</a:t>
            </a:r>
            <a:r>
              <a:rPr lang="en-US" altLang="zh-CN" sz="2000" dirty="0">
                <a:solidFill>
                  <a:srgbClr val="333333"/>
                </a:solidFill>
                <a:latin typeface="华文楷体" panose="02010600040101010101" pitchFamily="2" charset="-122"/>
                <a:ea typeface="华文楷体" panose="02010600040101010101" pitchFamily="2" charset="-122"/>
              </a:rPr>
              <a:t>)</a:t>
            </a:r>
            <a:r>
              <a:rPr lang="zh-CN" altLang="en-US" dirty="0">
                <a:solidFill>
                  <a:srgbClr val="333333"/>
                </a:solidFill>
                <a:latin typeface="华文楷体" panose="02010600040101010101" pitchFamily="2" charset="-122"/>
                <a:ea typeface="华文楷体" panose="02010600040101010101" pitchFamily="2" charset="-122"/>
              </a:rPr>
              <a:t>的资产保护</a:t>
            </a:r>
          </a:p>
          <a:p>
            <a:pPr marL="0" indent="0">
              <a:buNone/>
            </a:pPr>
            <a:endParaRPr lang="zh-CN" altLang="en-US" dirty="0"/>
          </a:p>
        </p:txBody>
      </p:sp>
    </p:spTree>
    <p:extLst>
      <p:ext uri="{BB962C8B-B14F-4D97-AF65-F5344CB8AC3E}">
        <p14:creationId xmlns:p14="http://schemas.microsoft.com/office/powerpoint/2010/main" val="27866458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0E8D1EF-774D-42A1-9473-4AD7341C51DA}"/>
              </a:ext>
            </a:extLst>
          </p:cNvPr>
          <p:cNvSpPr>
            <a:spLocks noGrp="1"/>
          </p:cNvSpPr>
          <p:nvPr>
            <p:ph type="title"/>
          </p:nvPr>
        </p:nvSpPr>
        <p:spPr>
          <a:xfrm>
            <a:off x="107504" y="116632"/>
            <a:ext cx="8784976" cy="936104"/>
          </a:xfrm>
        </p:spPr>
        <p:txBody>
          <a:bodyPr/>
          <a:lstStyle/>
          <a:p>
            <a:r>
              <a:rPr lang="zh-CN" altLang="en-US" dirty="0">
                <a:solidFill>
                  <a:srgbClr val="FF0000"/>
                </a:solidFill>
                <a:latin typeface="华文楷体" pitchFamily="2" charset="-122"/>
                <a:ea typeface="华文楷体" pitchFamily="2" charset="-122"/>
              </a:rPr>
              <a:t>在线折扣券商</a:t>
            </a:r>
            <a:r>
              <a:rPr lang="en-US" altLang="zh-CN"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2200" dirty="0">
                <a:solidFill>
                  <a:srgbClr val="FF0000"/>
                </a:solidFill>
                <a:latin typeface="华文楷体" pitchFamily="2" charset="-122"/>
                <a:ea typeface="华文楷体" pitchFamily="2" charset="-122"/>
              </a:rPr>
              <a:t>老虎证券</a:t>
            </a:r>
            <a:r>
              <a:rPr lang="en-US" altLang="zh-CN" sz="2200" dirty="0">
                <a:solidFill>
                  <a:srgbClr val="FF0000"/>
                </a:solidFill>
                <a:latin typeface="华文楷体" pitchFamily="2" charset="-122"/>
                <a:ea typeface="华文楷体" pitchFamily="2" charset="-122"/>
              </a:rPr>
              <a:t>-</a:t>
            </a:r>
            <a:r>
              <a:rPr lang="zh-CN" altLang="en-US" sz="2200" dirty="0">
                <a:solidFill>
                  <a:srgbClr val="FF0000"/>
                </a:solidFill>
                <a:latin typeface="华文楷体" pitchFamily="2" charset="-122"/>
                <a:ea typeface="华文楷体" pitchFamily="2" charset="-122"/>
              </a:rPr>
              <a:t>华人地区美股券商</a:t>
            </a:r>
            <a:endParaRPr lang="zh-CN" altLang="en-US" dirty="0"/>
          </a:p>
        </p:txBody>
      </p:sp>
      <p:sp>
        <p:nvSpPr>
          <p:cNvPr id="3" name="内容占位符 2">
            <a:extLst>
              <a:ext uri="{FF2B5EF4-FFF2-40B4-BE49-F238E27FC236}">
                <a16:creationId xmlns:a16="http://schemas.microsoft.com/office/drawing/2014/main" xmlns="" id="{ABFCAD88-F5DF-49E2-ACC9-825D04F5660C}"/>
              </a:ext>
            </a:extLst>
          </p:cNvPr>
          <p:cNvSpPr>
            <a:spLocks noGrp="1"/>
          </p:cNvSpPr>
          <p:nvPr>
            <p:ph idx="1"/>
          </p:nvPr>
        </p:nvSpPr>
        <p:spPr>
          <a:xfrm>
            <a:off x="457200" y="1052736"/>
            <a:ext cx="8229600" cy="5472608"/>
          </a:xfrm>
        </p:spPr>
        <p:txBody>
          <a:bodyPr>
            <a:normAutofit fontScale="92500" lnSpcReduction="10000"/>
          </a:bodyPr>
          <a:lstStyle/>
          <a:p>
            <a:pPr marL="0" indent="0">
              <a:buNone/>
            </a:pPr>
            <a:r>
              <a:rPr lang="zh-CN" altLang="en-US" b="1" dirty="0">
                <a:solidFill>
                  <a:srgbClr val="7030A0"/>
                </a:solidFill>
                <a:latin typeface="华文楷体" panose="02010600040101010101" pitchFamily="2" charset="-122"/>
                <a:ea typeface="华文楷体" panose="02010600040101010101" pitchFamily="2" charset="-122"/>
              </a:rPr>
              <a:t>经营理念：</a:t>
            </a:r>
          </a:p>
          <a:p>
            <a:pPr>
              <a:lnSpc>
                <a:spcPct val="110000"/>
              </a:lnSpc>
              <a:spcAft>
                <a:spcPts val="600"/>
              </a:spcAft>
              <a:buFont typeface="Wingdings" panose="05000000000000000000" pitchFamily="2" charset="2"/>
              <a:buChar char="ü"/>
            </a:pPr>
            <a:r>
              <a:rPr lang="zh-CN" altLang="en-US" dirty="0">
                <a:solidFill>
                  <a:srgbClr val="333333"/>
                </a:solidFill>
                <a:latin typeface="华文楷体" panose="02010600040101010101" pitchFamily="2" charset="-122"/>
                <a:ea typeface="华文楷体" panose="02010600040101010101" pitchFamily="2" charset="-122"/>
              </a:rPr>
              <a:t>秉承：“诚信合规、高效透明”的经营理念；</a:t>
            </a:r>
            <a:endParaRPr lang="en-US" altLang="zh-CN" dirty="0">
              <a:solidFill>
                <a:srgbClr val="333333"/>
              </a:solidFill>
              <a:latin typeface="华文楷体" panose="02010600040101010101" pitchFamily="2" charset="-122"/>
              <a:ea typeface="华文楷体" panose="02010600040101010101" pitchFamily="2" charset="-122"/>
            </a:endParaRPr>
          </a:p>
          <a:p>
            <a:pPr>
              <a:lnSpc>
                <a:spcPct val="110000"/>
              </a:lnSpc>
              <a:spcAft>
                <a:spcPts val="600"/>
              </a:spcAft>
              <a:buFont typeface="Wingdings" panose="05000000000000000000" pitchFamily="2" charset="2"/>
              <a:buChar char="ü"/>
            </a:pPr>
            <a:r>
              <a:rPr lang="zh-CN" altLang="en-US" b="1" dirty="0" smtClean="0">
                <a:solidFill>
                  <a:srgbClr val="7030A0"/>
                </a:solidFill>
                <a:latin typeface="华文楷体" panose="02010600040101010101" pitchFamily="2" charset="-122"/>
                <a:ea typeface="华文楷体" panose="02010600040101010101" pitchFamily="2" charset="-122"/>
              </a:rPr>
              <a:t>目标用户：</a:t>
            </a:r>
            <a:r>
              <a:rPr lang="zh-CN" altLang="en-US" dirty="0" smtClean="0">
                <a:solidFill>
                  <a:srgbClr val="333333"/>
                </a:solidFill>
                <a:latin typeface="华文楷体" panose="02010600040101010101" pitchFamily="2" charset="-122"/>
                <a:ea typeface="华文楷体" panose="02010600040101010101" pitchFamily="2" charset="-122"/>
              </a:rPr>
              <a:t>致力于</a:t>
            </a:r>
            <a:r>
              <a:rPr lang="zh-CN" altLang="en-US" dirty="0">
                <a:solidFill>
                  <a:srgbClr val="333333"/>
                </a:solidFill>
                <a:latin typeface="华文楷体" panose="02010600040101010101" pitchFamily="2" charset="-122"/>
                <a:ea typeface="华文楷体" panose="02010600040101010101" pitchFamily="2" charset="-122"/>
              </a:rPr>
              <a:t>为深受互联网文化熏陶的中青年投资者提供一个安全、高效、便捷的全球化资产配置平台；</a:t>
            </a:r>
            <a:endParaRPr lang="en-US" altLang="zh-CN" dirty="0">
              <a:solidFill>
                <a:srgbClr val="333333"/>
              </a:solidFill>
              <a:latin typeface="华文楷体" panose="02010600040101010101" pitchFamily="2" charset="-122"/>
              <a:ea typeface="华文楷体" panose="02010600040101010101" pitchFamily="2" charset="-122"/>
            </a:endParaRPr>
          </a:p>
          <a:p>
            <a:pPr>
              <a:lnSpc>
                <a:spcPct val="11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主要团队成员来自腾讯、百度、阿里巴巴、网易、雅虎、摩根士丹利、国信证券、汤森路透等互联网及金融机构；</a:t>
            </a:r>
            <a:endParaRPr lang="en-US" altLang="zh-CN" dirty="0">
              <a:latin typeface="华文楷体" panose="02010600040101010101" pitchFamily="2" charset="-122"/>
              <a:ea typeface="华文楷体" panose="02010600040101010101" pitchFamily="2" charset="-122"/>
            </a:endParaRPr>
          </a:p>
          <a:p>
            <a:pPr>
              <a:lnSpc>
                <a:spcPct val="11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老虎的主创团队拥有多年的金融市场及互联网</a:t>
            </a:r>
            <a:r>
              <a:rPr lang="zh-CN" altLang="en-US" dirty="0" smtClean="0">
                <a:latin typeface="华文楷体" panose="02010600040101010101" pitchFamily="2" charset="-122"/>
                <a:ea typeface="华文楷体" panose="02010600040101010101" pitchFamily="2" charset="-122"/>
              </a:rPr>
              <a:t>经验；</a:t>
            </a:r>
            <a:endParaRPr lang="zh-CN" altLang="en-US" dirty="0">
              <a:solidFill>
                <a:srgbClr val="333333"/>
              </a:solidFill>
              <a:latin typeface="华文楷体" panose="02010600040101010101" pitchFamily="2" charset="-122"/>
              <a:ea typeface="华文楷体" panose="02010600040101010101" pitchFamily="2" charset="-122"/>
            </a:endParaRPr>
          </a:p>
          <a:p>
            <a:pPr marL="0" indent="0">
              <a:buNone/>
            </a:pPr>
            <a:endParaRPr lang="zh-CN" altLang="en-US" dirty="0"/>
          </a:p>
        </p:txBody>
      </p:sp>
    </p:spTree>
    <p:extLst>
      <p:ext uri="{BB962C8B-B14F-4D97-AF65-F5344CB8AC3E}">
        <p14:creationId xmlns:p14="http://schemas.microsoft.com/office/powerpoint/2010/main" val="528763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6A0E35B-F5A6-48FE-B7D1-6417872E603E}"/>
              </a:ext>
            </a:extLst>
          </p:cNvPr>
          <p:cNvSpPr>
            <a:spLocks noGrp="1"/>
          </p:cNvSpPr>
          <p:nvPr>
            <p:ph type="title"/>
          </p:nvPr>
        </p:nvSpPr>
        <p:spPr>
          <a:xfrm>
            <a:off x="457200" y="116632"/>
            <a:ext cx="8229600" cy="1143000"/>
          </a:xfrm>
        </p:spPr>
        <p:txBody>
          <a:bodyPr>
            <a:normAutofit fontScale="90000"/>
          </a:bodyPr>
          <a:lstStyle/>
          <a:p>
            <a:r>
              <a:rPr lang="zh-CN" altLang="en-US" dirty="0">
                <a:solidFill>
                  <a:srgbClr val="FF0000"/>
                </a:solidFill>
                <a:latin typeface="华文楷体" pitchFamily="2" charset="-122"/>
                <a:ea typeface="华文楷体" pitchFamily="2" charset="-122"/>
              </a:rPr>
              <a:t>在线折扣券商</a:t>
            </a:r>
            <a:r>
              <a:rPr lang="en-US" altLang="zh-CN" dirty="0">
                <a:solidFill>
                  <a:srgbClr val="FF0000"/>
                </a:solidFill>
                <a:latin typeface="华文楷体" pitchFamily="2" charset="-122"/>
                <a:ea typeface="华文楷体" pitchFamily="2" charset="-122"/>
              </a:rPr>
              <a:t>/</a:t>
            </a:r>
            <a:r>
              <a:rPr lang="zh-CN" altLang="en-US" sz="2700" dirty="0">
                <a:solidFill>
                  <a:srgbClr val="FF0000"/>
                </a:solidFill>
                <a:latin typeface="华文楷体" pitchFamily="2" charset="-122"/>
                <a:ea typeface="华文楷体" pitchFamily="2" charset="-122"/>
              </a:rPr>
              <a:t>案例：乐天证券</a:t>
            </a:r>
            <a:r>
              <a:rPr lang="en-US" altLang="zh-CN" sz="2700" dirty="0">
                <a:solidFill>
                  <a:srgbClr val="FF0000"/>
                </a:solidFill>
                <a:latin typeface="华文楷体" pitchFamily="2" charset="-122"/>
                <a:ea typeface="华文楷体" pitchFamily="2" charset="-122"/>
              </a:rPr>
              <a:t>-</a:t>
            </a:r>
            <a:r>
              <a:rPr lang="zh-CN" altLang="en-US" sz="2700" dirty="0">
                <a:solidFill>
                  <a:srgbClr val="FF0000"/>
                </a:solidFill>
                <a:latin typeface="华文楷体" pitchFamily="2" charset="-122"/>
                <a:ea typeface="华文楷体" pitchFamily="2" charset="-122"/>
              </a:rPr>
              <a:t>打造经济生态圈</a:t>
            </a:r>
            <a:endParaRPr lang="zh-CN" altLang="en-US" sz="2700" dirty="0"/>
          </a:p>
        </p:txBody>
      </p:sp>
      <p:sp>
        <p:nvSpPr>
          <p:cNvPr id="3" name="内容占位符 2">
            <a:extLst>
              <a:ext uri="{FF2B5EF4-FFF2-40B4-BE49-F238E27FC236}">
                <a16:creationId xmlns:a16="http://schemas.microsoft.com/office/drawing/2014/main" xmlns="" id="{7F7094FA-AA2A-42F4-AECA-F7C705E0286C}"/>
              </a:ext>
            </a:extLst>
          </p:cNvPr>
          <p:cNvSpPr>
            <a:spLocks noGrp="1"/>
          </p:cNvSpPr>
          <p:nvPr>
            <p:ph idx="1"/>
          </p:nvPr>
        </p:nvSpPr>
        <p:spPr>
          <a:xfrm>
            <a:off x="179512" y="1259632"/>
            <a:ext cx="8856984" cy="5265712"/>
          </a:xfrm>
        </p:spPr>
        <p:txBody>
          <a:bodyPr>
            <a:normAutofit/>
          </a:bodyPr>
          <a:lstStyle/>
          <a:p>
            <a:pPr marL="0" indent="0">
              <a:buNone/>
            </a:pPr>
            <a:r>
              <a:rPr lang="zh-CN" altLang="en-US" dirty="0">
                <a:solidFill>
                  <a:srgbClr val="7030A0"/>
                </a:solidFill>
                <a:latin typeface="华文楷体" panose="02010600040101010101" pitchFamily="2" charset="-122"/>
                <a:ea typeface="华文楷体" panose="02010600040101010101" pitchFamily="2" charset="-122"/>
              </a:rPr>
              <a:t>乐天株式会社（</a:t>
            </a:r>
            <a:r>
              <a:rPr lang="en-US" altLang="zh-CN" dirty="0">
                <a:solidFill>
                  <a:srgbClr val="7030A0"/>
                </a:solidFill>
                <a:latin typeface="华文楷体" panose="02010600040101010101" pitchFamily="2" charset="-122"/>
                <a:ea typeface="华文楷体" panose="02010600040101010101" pitchFamily="2" charset="-122"/>
              </a:rPr>
              <a:t>Rakuten)</a:t>
            </a:r>
            <a:r>
              <a:rPr lang="zh-CN" altLang="en-US" dirty="0">
                <a:solidFill>
                  <a:srgbClr val="7030A0"/>
                </a:solidFill>
                <a:latin typeface="华文楷体" panose="02010600040101010101" pitchFamily="2" charset="-122"/>
                <a:ea typeface="华文楷体" panose="02010600040101010101" pitchFamily="2" charset="-122"/>
              </a:rPr>
              <a:t>和乐天证券</a:t>
            </a:r>
            <a:endParaRPr lang="en-US" altLang="zh-CN" dirty="0">
              <a:solidFill>
                <a:srgbClr val="7030A0"/>
              </a:solidFill>
              <a:latin typeface="华文楷体" panose="02010600040101010101" pitchFamily="2" charset="-122"/>
              <a:ea typeface="华文楷体" panose="02010600040101010101" pitchFamily="2" charset="-122"/>
            </a:endParaRPr>
          </a:p>
          <a:p>
            <a:pPr>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日本最大的电子商贸供应商，</a:t>
            </a:r>
            <a:r>
              <a:rPr lang="zh-CN" altLang="en-US" dirty="0">
                <a:solidFill>
                  <a:srgbClr val="333333"/>
                </a:solidFill>
                <a:latin typeface="华文楷体" panose="02010600040101010101" pitchFamily="2" charset="-122"/>
                <a:ea typeface="华文楷体" panose="02010600040101010101" pitchFamily="2" charset="-122"/>
              </a:rPr>
              <a:t>创立于</a:t>
            </a:r>
            <a:r>
              <a:rPr lang="en-US" altLang="zh-CN" dirty="0">
                <a:solidFill>
                  <a:srgbClr val="333333"/>
                </a:solidFill>
                <a:latin typeface="华文楷体" panose="02010600040101010101" pitchFamily="2" charset="-122"/>
                <a:ea typeface="华文楷体" panose="02010600040101010101" pitchFamily="2" charset="-122"/>
              </a:rPr>
              <a:t>1997</a:t>
            </a:r>
            <a:r>
              <a:rPr lang="zh-CN" altLang="en-US" dirty="0">
                <a:solidFill>
                  <a:srgbClr val="333333"/>
                </a:solidFill>
                <a:latin typeface="华文楷体" panose="02010600040101010101" pitchFamily="2" charset="-122"/>
                <a:ea typeface="华文楷体" panose="02010600040101010101" pitchFamily="2" charset="-122"/>
              </a:rPr>
              <a:t>年</a:t>
            </a:r>
            <a:r>
              <a:rPr lang="en-US" altLang="zh-CN" dirty="0">
                <a:solidFill>
                  <a:srgbClr val="333333"/>
                </a:solidFill>
                <a:latin typeface="华文楷体" panose="02010600040101010101" pitchFamily="2" charset="-122"/>
                <a:ea typeface="华文楷体" panose="02010600040101010101" pitchFamily="2" charset="-122"/>
              </a:rPr>
              <a:t>2</a:t>
            </a:r>
            <a:r>
              <a:rPr lang="zh-CN" altLang="en-US" dirty="0">
                <a:solidFill>
                  <a:srgbClr val="333333"/>
                </a:solidFill>
                <a:latin typeface="华文楷体" panose="02010600040101010101" pitchFamily="2" charset="-122"/>
                <a:ea typeface="华文楷体" panose="02010600040101010101" pitchFamily="2" charset="-122"/>
              </a:rPr>
              <a:t>月；</a:t>
            </a:r>
            <a:endParaRPr lang="en-US" altLang="zh-CN" dirty="0">
              <a:solidFill>
                <a:srgbClr val="333333"/>
              </a:solidFill>
              <a:latin typeface="华文楷体" panose="02010600040101010101" pitchFamily="2" charset="-122"/>
              <a:ea typeface="华文楷体" panose="02010600040101010101" pitchFamily="2" charset="-122"/>
            </a:endParaRPr>
          </a:p>
          <a:p>
            <a:pPr>
              <a:spcAft>
                <a:spcPts val="600"/>
              </a:spcAft>
              <a:buFont typeface="Wingdings" panose="05000000000000000000" pitchFamily="2" charset="2"/>
              <a:buChar char="ü"/>
            </a:pPr>
            <a:r>
              <a:rPr lang="en-US" altLang="zh-CN" dirty="0">
                <a:solidFill>
                  <a:srgbClr val="333333"/>
                </a:solidFill>
                <a:latin typeface="华文楷体" panose="02010600040101010101" pitchFamily="2" charset="-122"/>
                <a:ea typeface="华文楷体" panose="02010600040101010101" pitchFamily="2" charset="-122"/>
              </a:rPr>
              <a:t>2003</a:t>
            </a:r>
            <a:r>
              <a:rPr lang="zh-CN" altLang="en-US" dirty="0">
                <a:solidFill>
                  <a:srgbClr val="333333"/>
                </a:solidFill>
                <a:latin typeface="华文楷体" panose="02010600040101010101" pitchFamily="2" charset="-122"/>
                <a:ea typeface="华文楷体" panose="02010600040101010101" pitchFamily="2" charset="-122"/>
              </a:rPr>
              <a:t>年</a:t>
            </a:r>
            <a:r>
              <a:rPr lang="en-US" altLang="zh-CN" dirty="0">
                <a:solidFill>
                  <a:srgbClr val="333333"/>
                </a:solidFill>
                <a:latin typeface="华文楷体" panose="02010600040101010101" pitchFamily="2" charset="-122"/>
                <a:ea typeface="华文楷体" panose="02010600040101010101" pitchFamily="2" charset="-122"/>
              </a:rPr>
              <a:t>11</a:t>
            </a:r>
            <a:r>
              <a:rPr lang="zh-CN" altLang="en-US" dirty="0">
                <a:solidFill>
                  <a:srgbClr val="333333"/>
                </a:solidFill>
                <a:latin typeface="华文楷体" panose="02010600040101010101" pitchFamily="2" charset="-122"/>
                <a:ea typeface="华文楷体" panose="02010600040101010101" pitchFamily="2" charset="-122"/>
              </a:rPr>
              <a:t>月，乐天化</a:t>
            </a:r>
            <a:r>
              <a:rPr lang="en-US" altLang="zh-CN" dirty="0">
                <a:solidFill>
                  <a:srgbClr val="333333"/>
                </a:solidFill>
                <a:latin typeface="华文楷体" panose="02010600040101010101" pitchFamily="2" charset="-122"/>
                <a:ea typeface="华文楷体" panose="02010600040101010101" pitchFamily="2" charset="-122"/>
              </a:rPr>
              <a:t>300</a:t>
            </a:r>
            <a:r>
              <a:rPr lang="zh-CN" altLang="en-US" dirty="0">
                <a:solidFill>
                  <a:srgbClr val="333333"/>
                </a:solidFill>
                <a:latin typeface="华文楷体" panose="02010600040101010101" pitchFamily="2" charset="-122"/>
                <a:ea typeface="华文楷体" panose="02010600040101010101" pitchFamily="2" charset="-122"/>
              </a:rPr>
              <a:t>亿日元（</a:t>
            </a:r>
            <a:r>
              <a:rPr lang="en-US" altLang="zh-CN" dirty="0">
                <a:solidFill>
                  <a:srgbClr val="333333"/>
                </a:solidFill>
                <a:latin typeface="华文楷体" panose="02010600040101010101" pitchFamily="2" charset="-122"/>
                <a:ea typeface="华文楷体" panose="02010600040101010101" pitchFamily="2" charset="-122"/>
              </a:rPr>
              <a:t>2.64</a:t>
            </a:r>
            <a:r>
              <a:rPr lang="zh-CN" altLang="en-US" dirty="0">
                <a:solidFill>
                  <a:srgbClr val="333333"/>
                </a:solidFill>
                <a:latin typeface="华文楷体" panose="02010600040101010101" pitchFamily="2" charset="-122"/>
                <a:ea typeface="华文楷体" panose="02010600040101010101" pitchFamily="2" charset="-122"/>
              </a:rPr>
              <a:t>亿美元）收购</a:t>
            </a:r>
            <a:r>
              <a:rPr lang="en-US" altLang="zh-CN" dirty="0">
                <a:solidFill>
                  <a:srgbClr val="333333"/>
                </a:solidFill>
                <a:latin typeface="华文楷体" panose="02010600040101010101" pitchFamily="2" charset="-122"/>
                <a:ea typeface="华文楷体" panose="02010600040101010101" pitchFamily="2" charset="-122"/>
              </a:rPr>
              <a:t>SFG</a:t>
            </a:r>
            <a:r>
              <a:rPr lang="zh-CN" altLang="en-US" dirty="0">
                <a:solidFill>
                  <a:srgbClr val="333333"/>
                </a:solidFill>
                <a:latin typeface="华文楷体" panose="02010600040101010101" pitchFamily="2" charset="-122"/>
                <a:ea typeface="华文楷体" panose="02010600040101010101" pitchFamily="2" charset="-122"/>
              </a:rPr>
              <a:t>证券公司，</a:t>
            </a:r>
            <a:r>
              <a:rPr lang="en-US" altLang="zh-CN" dirty="0">
                <a:solidFill>
                  <a:srgbClr val="333333"/>
                </a:solidFill>
                <a:latin typeface="华文楷体" panose="02010600040101010101" pitchFamily="2" charset="-122"/>
                <a:ea typeface="华文楷体" panose="02010600040101010101" pitchFamily="2" charset="-122"/>
              </a:rPr>
              <a:t>2004</a:t>
            </a:r>
            <a:r>
              <a:rPr lang="zh-CN" altLang="en-US" dirty="0">
                <a:solidFill>
                  <a:srgbClr val="333333"/>
                </a:solidFill>
                <a:latin typeface="华文楷体" panose="02010600040101010101" pitchFamily="2" charset="-122"/>
                <a:ea typeface="华文楷体" panose="02010600040101010101" pitchFamily="2" charset="-122"/>
              </a:rPr>
              <a:t>年</a:t>
            </a:r>
            <a:r>
              <a:rPr lang="en-US" altLang="zh-CN" dirty="0">
                <a:solidFill>
                  <a:srgbClr val="333333"/>
                </a:solidFill>
                <a:latin typeface="华文楷体" panose="02010600040101010101" pitchFamily="2" charset="-122"/>
                <a:ea typeface="华文楷体" panose="02010600040101010101" pitchFamily="2" charset="-122"/>
              </a:rPr>
              <a:t>7</a:t>
            </a:r>
            <a:r>
              <a:rPr lang="zh-CN" altLang="en-US" dirty="0">
                <a:solidFill>
                  <a:srgbClr val="333333"/>
                </a:solidFill>
                <a:latin typeface="华文楷体" panose="02010600040101010101" pitchFamily="2" charset="-122"/>
                <a:ea typeface="华文楷体" panose="02010600040101010101" pitchFamily="2" charset="-122"/>
              </a:rPr>
              <a:t>月更名为“乐天证券”；</a:t>
            </a:r>
            <a:endParaRPr lang="en-US" altLang="zh-CN" dirty="0">
              <a:solidFill>
                <a:srgbClr val="333333"/>
              </a:solidFill>
              <a:latin typeface="华文楷体" panose="02010600040101010101" pitchFamily="2" charset="-122"/>
              <a:ea typeface="华文楷体" panose="02010600040101010101" pitchFamily="2" charset="-122"/>
            </a:endParaRPr>
          </a:p>
          <a:p>
            <a:pPr>
              <a:spcAft>
                <a:spcPts val="600"/>
              </a:spcAft>
              <a:buFont typeface="Wingdings" panose="05000000000000000000" pitchFamily="2" charset="2"/>
              <a:buChar char="ü"/>
            </a:pPr>
            <a:r>
              <a:rPr lang="zh-CN" altLang="en-US" dirty="0">
                <a:solidFill>
                  <a:srgbClr val="333333"/>
                </a:solidFill>
                <a:latin typeface="华文楷体" panose="02010600040101010101" pitchFamily="2" charset="-122"/>
                <a:ea typeface="华文楷体" panose="02010600040101010101" pitchFamily="2" charset="-122"/>
              </a:rPr>
              <a:t>乐天集团的</a:t>
            </a:r>
            <a:r>
              <a:rPr lang="zh-CN" altLang="en-US" b="1" dirty="0">
                <a:solidFill>
                  <a:srgbClr val="7030A0"/>
                </a:solidFill>
                <a:latin typeface="华文楷体" panose="02010600040101010101" pitchFamily="2" charset="-122"/>
                <a:ea typeface="华文楷体" panose="02010600040101010101" pitchFamily="2" charset="-122"/>
              </a:rPr>
              <a:t>三个核心业务</a:t>
            </a:r>
            <a:r>
              <a:rPr lang="zh-CN" altLang="en-US" dirty="0">
                <a:solidFill>
                  <a:srgbClr val="333333"/>
                </a:solidFill>
                <a:latin typeface="华文楷体" panose="02010600040101010101" pitchFamily="2" charset="-122"/>
                <a:ea typeface="华文楷体" panose="02010600040101010101" pitchFamily="2" charset="-122"/>
              </a:rPr>
              <a:t>：互联网服务、互联网金融和数字化内容，构成其生态系统，通过乐天积分奖励系统将独一无二的会员身份与各种服务相连。</a:t>
            </a:r>
          </a:p>
        </p:txBody>
      </p:sp>
    </p:spTree>
    <p:extLst>
      <p:ext uri="{BB962C8B-B14F-4D97-AF65-F5344CB8AC3E}">
        <p14:creationId xmlns:p14="http://schemas.microsoft.com/office/powerpoint/2010/main" val="2834846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0"/>
            <a:ext cx="8229600" cy="1143000"/>
          </a:xfrm>
        </p:spPr>
        <p:txBody>
          <a:bodyPr>
            <a:normAutofit/>
          </a:bodyPr>
          <a:lstStyle/>
          <a:p>
            <a:r>
              <a:rPr lang="zh-CN" altLang="en-US" dirty="0">
                <a:solidFill>
                  <a:srgbClr val="FF0000"/>
                </a:solidFill>
                <a:latin typeface="华文楷体" pitchFamily="2" charset="-122"/>
                <a:ea typeface="华文楷体" pitchFamily="2" charset="-122"/>
              </a:rPr>
              <a:t>折扣券商（</a:t>
            </a:r>
            <a:r>
              <a:rPr lang="en-US" altLang="zh-CN" dirty="0">
                <a:solidFill>
                  <a:srgbClr val="FF0000"/>
                </a:solidFill>
                <a:latin typeface="华文楷体" pitchFamily="2" charset="-122"/>
                <a:ea typeface="华文楷体" pitchFamily="2" charset="-122"/>
              </a:rPr>
              <a:t>discount brokerage</a:t>
            </a:r>
            <a:r>
              <a:rPr lang="zh-CN" altLang="en-US" dirty="0">
                <a:solidFill>
                  <a:srgbClr val="FF0000"/>
                </a:solidFill>
                <a:latin typeface="华文楷体" pitchFamily="2" charset="-122"/>
                <a:ea typeface="华文楷体" pitchFamily="2" charset="-122"/>
              </a:rPr>
              <a:t>）</a:t>
            </a:r>
          </a:p>
        </p:txBody>
      </p:sp>
      <p:sp>
        <p:nvSpPr>
          <p:cNvPr id="5" name="内容占位符 4"/>
          <p:cNvSpPr>
            <a:spLocks noGrp="1"/>
          </p:cNvSpPr>
          <p:nvPr>
            <p:ph idx="1"/>
          </p:nvPr>
        </p:nvSpPr>
        <p:spPr>
          <a:xfrm>
            <a:off x="457200" y="1196752"/>
            <a:ext cx="8229600" cy="4929411"/>
          </a:xfrm>
        </p:spPr>
        <p:txBody>
          <a:bodyPr>
            <a:normAutofit fontScale="85000" lnSpcReduction="10000"/>
          </a:bodyPr>
          <a:lstStyle/>
          <a:p>
            <a:pPr algn="just">
              <a:buNone/>
            </a:pPr>
            <a:r>
              <a:rPr lang="zh-CN" altLang="en-US" sz="3300" dirty="0">
                <a:solidFill>
                  <a:srgbClr val="7030A0"/>
                </a:solidFill>
                <a:latin typeface="华文楷体" pitchFamily="2" charset="-122"/>
                <a:ea typeface="华文楷体" pitchFamily="2" charset="-122"/>
              </a:rPr>
              <a:t>面向零售投资者，仅提供交易服务，通过“低交易佣金”俘获客户，鲜少提供增值服务。</a:t>
            </a:r>
          </a:p>
          <a:p>
            <a:pPr>
              <a:lnSpc>
                <a:spcPct val="170000"/>
              </a:lnSpc>
              <a:spcAft>
                <a:spcPts val="600"/>
              </a:spcAft>
              <a:buNone/>
            </a:pPr>
            <a:r>
              <a:rPr lang="en-US" altLang="zh-CN" sz="3100" dirty="0">
                <a:latin typeface="华文楷体" pitchFamily="2" charset="-122"/>
                <a:ea typeface="华文楷体" pitchFamily="2" charset="-122"/>
              </a:rPr>
              <a:t>• </a:t>
            </a:r>
            <a:r>
              <a:rPr lang="zh-CN" altLang="en-US" sz="3300" dirty="0">
                <a:latin typeface="华文楷体" pitchFamily="2" charset="-122"/>
                <a:ea typeface="华文楷体" pitchFamily="2" charset="-122"/>
              </a:rPr>
              <a:t>折扣券商始于</a:t>
            </a:r>
            <a:r>
              <a:rPr lang="en-US" altLang="zh-CN" sz="3300" dirty="0">
                <a:latin typeface="华文楷体" pitchFamily="2" charset="-122"/>
                <a:ea typeface="华文楷体" pitchFamily="2" charset="-122"/>
              </a:rPr>
              <a:t>1975</a:t>
            </a:r>
            <a:r>
              <a:rPr lang="zh-CN" altLang="en-US" sz="3300" dirty="0">
                <a:latin typeface="华文楷体" pitchFamily="2" charset="-122"/>
                <a:ea typeface="华文楷体" pitchFamily="2" charset="-122"/>
              </a:rPr>
              <a:t>年美国固定佣金制度的废止，大规模发展源于上世纪</a:t>
            </a:r>
            <a:r>
              <a:rPr lang="en-US" altLang="zh-CN" sz="3300" dirty="0">
                <a:latin typeface="华文楷体" pitchFamily="2" charset="-122"/>
                <a:ea typeface="华文楷体" pitchFamily="2" charset="-122"/>
              </a:rPr>
              <a:t>90</a:t>
            </a:r>
            <a:r>
              <a:rPr lang="zh-CN" altLang="en-US" sz="3300" dirty="0">
                <a:latin typeface="华文楷体" pitchFamily="2" charset="-122"/>
                <a:ea typeface="华文楷体" pitchFamily="2" charset="-122"/>
              </a:rPr>
              <a:t>年代互联网交易的兴起。</a:t>
            </a:r>
          </a:p>
          <a:p>
            <a:pPr>
              <a:lnSpc>
                <a:spcPct val="170000"/>
              </a:lnSpc>
              <a:spcAft>
                <a:spcPts val="600"/>
              </a:spcAft>
              <a:buNone/>
            </a:pPr>
            <a:r>
              <a:rPr lang="en-US" altLang="zh-CN" sz="3300" dirty="0">
                <a:latin typeface="华文楷体" pitchFamily="2" charset="-122"/>
                <a:ea typeface="华文楷体" pitchFamily="2" charset="-122"/>
              </a:rPr>
              <a:t>• </a:t>
            </a:r>
            <a:r>
              <a:rPr lang="zh-CN" altLang="en-US" sz="3300" dirty="0">
                <a:latin typeface="华文楷体" pitchFamily="2" charset="-122"/>
                <a:ea typeface="华文楷体" pitchFamily="2" charset="-122"/>
              </a:rPr>
              <a:t>借助于低佣金，折扣券商</a:t>
            </a:r>
            <a:r>
              <a:rPr lang="zh-CN" altLang="en-US" sz="3300" dirty="0" smtClean="0">
                <a:latin typeface="华文楷体" pitchFamily="2" charset="-122"/>
                <a:ea typeface="华文楷体" pitchFamily="2" charset="-122"/>
              </a:rPr>
              <a:t>占领大部分在线</a:t>
            </a:r>
            <a:r>
              <a:rPr lang="zh-CN" altLang="en-US" sz="3300" dirty="0">
                <a:latin typeface="华文楷体" pitchFamily="2" charset="-122"/>
                <a:ea typeface="华文楷体" pitchFamily="2" charset="-122"/>
              </a:rPr>
              <a:t>交易市场份额。 </a:t>
            </a:r>
            <a:r>
              <a:rPr lang="zh-CN" altLang="en-US" sz="3300" dirty="0" smtClean="0">
                <a:latin typeface="华文楷体" pitchFamily="2" charset="-122"/>
                <a:ea typeface="华文楷体" pitchFamily="2" charset="-122"/>
              </a:rPr>
              <a:t>被</a:t>
            </a:r>
            <a:r>
              <a:rPr lang="zh-CN" altLang="en-US" sz="3300" dirty="0">
                <a:latin typeface="华文楷体" pitchFamily="2" charset="-122"/>
                <a:ea typeface="华文楷体" pitchFamily="2" charset="-122"/>
              </a:rPr>
              <a:t>称为“在线折扣券商”</a:t>
            </a:r>
            <a:r>
              <a:rPr lang="zh-CN" altLang="en-US" sz="3300" dirty="0" smtClean="0">
                <a:latin typeface="华文楷体" pitchFamily="2" charset="-122"/>
                <a:ea typeface="华文楷体" pitchFamily="2" charset="-122"/>
              </a:rPr>
              <a:t>或“在线券商”</a:t>
            </a:r>
            <a:r>
              <a:rPr lang="zh-CN" altLang="en-US" sz="3300" dirty="0">
                <a:latin typeface="华文楷体" pitchFamily="2" charset="-122"/>
                <a:ea typeface="华文楷体" pitchFamily="2" charset="-122"/>
              </a:rPr>
              <a: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970BD35-227F-4E3E-90F0-296A94C4A3A1}"/>
              </a:ext>
            </a:extLst>
          </p:cNvPr>
          <p:cNvSpPr>
            <a:spLocks noGrp="1"/>
          </p:cNvSpPr>
          <p:nvPr>
            <p:ph type="title"/>
          </p:nvPr>
        </p:nvSpPr>
        <p:spPr/>
        <p:txBody>
          <a:bodyPr/>
          <a:lstStyle/>
          <a:p>
            <a:r>
              <a:rPr lang="zh-CN" altLang="en-US" dirty="0">
                <a:solidFill>
                  <a:srgbClr val="FF0000"/>
                </a:solidFill>
                <a:latin typeface="华文楷体" pitchFamily="2" charset="-122"/>
                <a:ea typeface="华文楷体" pitchFamily="2" charset="-122"/>
              </a:rPr>
              <a:t>在线折扣券商</a:t>
            </a:r>
            <a:r>
              <a:rPr lang="en-US" altLang="zh-CN" dirty="0">
                <a:solidFill>
                  <a:srgbClr val="FF0000"/>
                </a:solidFill>
                <a:latin typeface="华文楷体" pitchFamily="2" charset="-122"/>
                <a:ea typeface="华文楷体" pitchFamily="2" charset="-122"/>
              </a:rPr>
              <a:t>/</a:t>
            </a:r>
            <a:r>
              <a:rPr lang="zh-CN" altLang="en-US" sz="2700">
                <a:solidFill>
                  <a:srgbClr val="FF0000"/>
                </a:solidFill>
                <a:latin typeface="华文楷体" pitchFamily="2" charset="-122"/>
                <a:ea typeface="华文楷体" pitchFamily="2" charset="-122"/>
              </a:rPr>
              <a:t>案例：</a:t>
            </a:r>
            <a:endParaRPr lang="zh-CN" altLang="en-US"/>
          </a:p>
        </p:txBody>
      </p:sp>
      <p:sp>
        <p:nvSpPr>
          <p:cNvPr id="3" name="内容占位符 2">
            <a:extLst>
              <a:ext uri="{FF2B5EF4-FFF2-40B4-BE49-F238E27FC236}">
                <a16:creationId xmlns:a16="http://schemas.microsoft.com/office/drawing/2014/main" xmlns="" id="{DB360C75-3E7C-4426-9A31-E00AD4803192}"/>
              </a:ext>
            </a:extLst>
          </p:cNvPr>
          <p:cNvSpPr>
            <a:spLocks noGrp="1"/>
          </p:cNvSpPr>
          <p:nvPr>
            <p:ph idx="1"/>
          </p:nvPr>
        </p:nvSpPr>
        <p:spPr/>
        <p:txBody>
          <a:bodyPr/>
          <a:lstStyle/>
          <a:p>
            <a:pPr>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富途证券。。。。</a:t>
            </a:r>
            <a:endParaRPr lang="en-US" altLang="zh-CN" dirty="0">
              <a:latin typeface="华文楷体" panose="02010600040101010101" pitchFamily="2" charset="-122"/>
              <a:ea typeface="华文楷体" panose="02010600040101010101" pitchFamily="2" charset="-122"/>
            </a:endParaRPr>
          </a:p>
          <a:p>
            <a:pPr>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佣金宝。。。。</a:t>
            </a:r>
          </a:p>
          <a:p>
            <a:pPr marL="0" indent="0">
              <a:buNone/>
            </a:pPr>
            <a:endParaRPr lang="zh-CN" altLang="en-US" dirty="0"/>
          </a:p>
        </p:txBody>
      </p:sp>
    </p:spTree>
    <p:extLst>
      <p:ext uri="{BB962C8B-B14F-4D97-AF65-F5344CB8AC3E}">
        <p14:creationId xmlns:p14="http://schemas.microsoft.com/office/powerpoint/2010/main" val="6285902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0"/>
            <a:ext cx="8229600" cy="1143000"/>
          </a:xfrm>
        </p:spPr>
        <p:txBody>
          <a:bodyPr>
            <a:normAutofit/>
          </a:bodyPr>
          <a:lstStyle/>
          <a:p>
            <a:r>
              <a:rPr lang="zh-CN" altLang="en-US" dirty="0">
                <a:solidFill>
                  <a:srgbClr val="FF0000"/>
                </a:solidFill>
                <a:latin typeface="华文楷体" pitchFamily="2" charset="-122"/>
                <a:ea typeface="华文楷体" pitchFamily="2" charset="-122"/>
              </a:rPr>
              <a:t>社交型券商</a:t>
            </a:r>
          </a:p>
        </p:txBody>
      </p:sp>
      <p:sp>
        <p:nvSpPr>
          <p:cNvPr id="3" name="内容占位符 2"/>
          <p:cNvSpPr>
            <a:spLocks noGrp="1"/>
          </p:cNvSpPr>
          <p:nvPr>
            <p:ph idx="1"/>
          </p:nvPr>
        </p:nvSpPr>
        <p:spPr>
          <a:xfrm>
            <a:off x="467544" y="980728"/>
            <a:ext cx="8229600" cy="4857403"/>
          </a:xfrm>
        </p:spPr>
        <p:txBody>
          <a:bodyPr>
            <a:normAutofit/>
          </a:bodyPr>
          <a:lstStyle/>
          <a:p>
            <a:pPr>
              <a:buNone/>
            </a:pPr>
            <a:endParaRPr lang="en-US" altLang="zh-CN" b="1" dirty="0">
              <a:solidFill>
                <a:srgbClr val="7030A0"/>
              </a:solidFill>
            </a:endParaRPr>
          </a:p>
          <a:p>
            <a:pPr>
              <a:lnSpc>
                <a:spcPct val="150000"/>
              </a:lnSpc>
              <a:spcAft>
                <a:spcPts val="600"/>
              </a:spcAft>
              <a:buFont typeface="Wingdings" panose="05000000000000000000" pitchFamily="2" charset="2"/>
              <a:buChar char="ü"/>
            </a:pPr>
            <a:r>
              <a:rPr lang="en-US" altLang="zh-CN" b="1" dirty="0">
                <a:latin typeface="华文楷体" panose="02010600040101010101" pitchFamily="2" charset="-122"/>
                <a:ea typeface="华文楷体" panose="02010600040101010101" pitchFamily="2" charset="-122"/>
              </a:rPr>
              <a:t>2004</a:t>
            </a:r>
            <a:r>
              <a:rPr lang="zh-CN" altLang="en-US" b="1" dirty="0">
                <a:latin typeface="华文楷体" panose="02010600040101010101" pitchFamily="2" charset="-122"/>
                <a:ea typeface="华文楷体" panose="02010600040101010101" pitchFamily="2" charset="-122"/>
              </a:rPr>
              <a:t>年之后，</a:t>
            </a:r>
            <a:r>
              <a:rPr lang="en-US" altLang="zh-CN" b="1" dirty="0">
                <a:latin typeface="华文楷体" panose="02010600040101010101" pitchFamily="2" charset="-122"/>
                <a:ea typeface="华文楷体" panose="02010600040101010101" pitchFamily="2" charset="-122"/>
              </a:rPr>
              <a:t>Web2.0</a:t>
            </a:r>
            <a:r>
              <a:rPr lang="zh-CN" altLang="en-US" b="1" dirty="0">
                <a:latin typeface="华文楷体" panose="02010600040101010101" pitchFamily="2" charset="-122"/>
                <a:ea typeface="华文楷体" panose="02010600040101010101" pitchFamily="2" charset="-122"/>
              </a:rPr>
              <a:t>的兴起带来了全球互联网的社交化趋势</a:t>
            </a:r>
            <a:r>
              <a:rPr lang="en-US" altLang="zh-CN" b="1" dirty="0">
                <a:latin typeface="华文楷体" panose="02010600040101010101" pitchFamily="2" charset="-122"/>
                <a:ea typeface="华文楷体" panose="02010600040101010101" pitchFamily="2" charset="-122"/>
              </a:rPr>
              <a:t>;</a:t>
            </a:r>
          </a:p>
          <a:p>
            <a:pPr>
              <a:lnSpc>
                <a:spcPct val="150000"/>
              </a:lnSpc>
              <a:spcAft>
                <a:spcPts val="600"/>
              </a:spcAft>
              <a:buFont typeface="Wingdings" panose="05000000000000000000" pitchFamily="2" charset="2"/>
              <a:buChar char="ü"/>
            </a:pPr>
            <a:r>
              <a:rPr lang="zh-CN" altLang="en-US" b="1" dirty="0">
                <a:latin typeface="华文楷体" panose="02010600040101010101" pitchFamily="2" charset="-122"/>
                <a:ea typeface="华文楷体" panose="02010600040101010101" pitchFamily="2" charset="-122"/>
              </a:rPr>
              <a:t>社交化与券商行业的融合催生出了一种新的券商模式：“社交型券商”。</a:t>
            </a:r>
            <a:endParaRPr lang="en-US" altLang="zh-CN" b="1" dirty="0">
              <a:latin typeface="华文楷体" panose="02010600040101010101" pitchFamily="2" charset="-122"/>
              <a:ea typeface="华文楷体" panose="02010600040101010101" pitchFamily="2" charset="-122"/>
            </a:endParaRPr>
          </a:p>
          <a:p>
            <a:pPr>
              <a:lnSpc>
                <a:spcPct val="150000"/>
              </a:lnSpc>
              <a:spcAft>
                <a:spcPts val="600"/>
              </a:spcAft>
              <a:buFont typeface="Wingdings" panose="05000000000000000000" pitchFamily="2" charset="2"/>
              <a:buChar char="ü"/>
            </a:pPr>
            <a:endParaRPr lang="en-US" altLang="zh-CN" b="1" dirty="0">
              <a:latin typeface="华文楷体" panose="02010600040101010101" pitchFamily="2" charset="-122"/>
              <a:ea typeface="华文楷体" panose="02010600040101010101" pitchFamily="2" charset="-122"/>
            </a:endParaRPr>
          </a:p>
          <a:p>
            <a:pPr>
              <a:lnSpc>
                <a:spcPct val="150000"/>
              </a:lnSpc>
              <a:spcAft>
                <a:spcPts val="600"/>
              </a:spcAft>
              <a:buNone/>
            </a:pPr>
            <a:endParaRPr lang="zh-CN" altLang="en-US" dirty="0">
              <a:latin typeface="华文楷体" panose="02010600040101010101" pitchFamily="2" charset="-122"/>
              <a:ea typeface="华文楷体" panose="02010600040101010101" pitchFamily="2" charset="-122"/>
            </a:endParaRPr>
          </a:p>
          <a:p>
            <a:pPr algn="just">
              <a:buNone/>
            </a:pPr>
            <a:endParaRPr lang="en-US" altLang="zh-CN" dirty="0">
              <a:latin typeface="华文楷体" pitchFamily="2" charset="-122"/>
              <a:ea typeface="华文楷体" pitchFamily="2" charset="-122"/>
            </a:endParaRPr>
          </a:p>
          <a:p>
            <a:pPr>
              <a:buNone/>
            </a:pPr>
            <a:endParaRPr lang="zh-CN" altLang="en-US" dirty="0">
              <a:solidFill>
                <a:srgbClr val="7030A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8520" y="116632"/>
            <a:ext cx="9145016" cy="1143000"/>
          </a:xfrm>
        </p:spPr>
        <p:txBody>
          <a:bodyPr>
            <a:normAutofit/>
          </a:bodyPr>
          <a:lstStyle/>
          <a:p>
            <a:r>
              <a:rPr lang="zh-CN" altLang="en-US" dirty="0">
                <a:solidFill>
                  <a:srgbClr val="FF0000"/>
                </a:solidFill>
                <a:latin typeface="华文楷体" pitchFamily="2" charset="-122"/>
                <a:ea typeface="华文楷体" pitchFamily="2" charset="-122"/>
              </a:rPr>
              <a:t>社交型券商</a:t>
            </a:r>
            <a:r>
              <a:rPr lang="en-US" altLang="zh-CN" dirty="0">
                <a:solidFill>
                  <a:srgbClr val="FF0000"/>
                </a:solidFill>
                <a:latin typeface="华文楷体" pitchFamily="2" charset="-122"/>
                <a:ea typeface="华文楷体" pitchFamily="2" charset="-122"/>
              </a:rPr>
              <a:t>/</a:t>
            </a:r>
            <a:r>
              <a:rPr lang="zh-CN" altLang="en-US" sz="2000" dirty="0">
                <a:solidFill>
                  <a:srgbClr val="FF0000"/>
                </a:solidFill>
                <a:latin typeface="华文楷体" pitchFamily="2" charset="-122"/>
                <a:ea typeface="华文楷体" pitchFamily="2" charset="-122"/>
              </a:rPr>
              <a:t>案例：</a:t>
            </a:r>
            <a:r>
              <a:rPr lang="zh-CN" altLang="en-US" dirty="0">
                <a:solidFill>
                  <a:srgbClr val="FF0000"/>
                </a:solidFill>
                <a:latin typeface="华文楷体" pitchFamily="2" charset="-122"/>
                <a:ea typeface="华文楷体" pitchFamily="2" charset="-122"/>
              </a:rPr>
              <a:t> </a:t>
            </a:r>
            <a:r>
              <a:rPr lang="en-US" altLang="zh-CN" sz="2200" dirty="0">
                <a:solidFill>
                  <a:srgbClr val="FF0000"/>
                </a:solidFill>
                <a:latin typeface="华文楷体" pitchFamily="2" charset="-122"/>
                <a:ea typeface="华文楷体" pitchFamily="2" charset="-122"/>
              </a:rPr>
              <a:t>Motif Investing</a:t>
            </a:r>
            <a:r>
              <a:rPr lang="zh-CN" altLang="en-US" sz="2000" dirty="0">
                <a:latin typeface="华文楷体" panose="02010600040101010101" pitchFamily="2" charset="-122"/>
                <a:ea typeface="华文楷体" panose="02010600040101010101" pitchFamily="2" charset="-122"/>
              </a:rPr>
              <a:t>提供主题投资的社交型券商</a:t>
            </a:r>
            <a:endParaRPr lang="zh-CN" altLang="en-US" sz="2000" dirty="0">
              <a:solidFill>
                <a:srgbClr val="FF0000"/>
              </a:solidFill>
              <a:latin typeface="华文楷体" panose="02010600040101010101" pitchFamily="2" charset="-122"/>
              <a:ea typeface="华文楷体" panose="02010600040101010101" pitchFamily="2" charset="-122"/>
            </a:endParaRPr>
          </a:p>
        </p:txBody>
      </p:sp>
      <p:sp>
        <p:nvSpPr>
          <p:cNvPr id="3" name="内容占位符 2"/>
          <p:cNvSpPr>
            <a:spLocks noGrp="1"/>
          </p:cNvSpPr>
          <p:nvPr>
            <p:ph idx="1"/>
          </p:nvPr>
        </p:nvSpPr>
        <p:spPr>
          <a:xfrm>
            <a:off x="107504" y="1268760"/>
            <a:ext cx="9036496" cy="5328592"/>
          </a:xfrm>
        </p:spPr>
        <p:txBody>
          <a:bodyPr>
            <a:normAutofit/>
          </a:bodyPr>
          <a:lstStyle/>
          <a:p>
            <a:pPr>
              <a:spcBef>
                <a:spcPts val="600"/>
              </a:spcBef>
              <a:spcAft>
                <a:spcPts val="600"/>
              </a:spcAft>
            </a:pPr>
            <a:r>
              <a:rPr lang="en-US" altLang="zh-CN" dirty="0">
                <a:solidFill>
                  <a:srgbClr val="7030A0"/>
                </a:solidFill>
                <a:latin typeface="华文楷体" panose="02010600040101010101" pitchFamily="2" charset="-122"/>
                <a:ea typeface="华文楷体" panose="02010600040101010101" pitchFamily="2" charset="-122"/>
              </a:rPr>
              <a:t>Motif Investing</a:t>
            </a:r>
            <a:r>
              <a:rPr lang="zh-CN" altLang="en-US" dirty="0">
                <a:solidFill>
                  <a:srgbClr val="7030A0"/>
                </a:solidFill>
                <a:latin typeface="华文楷体" panose="02010600040101010101" pitchFamily="2" charset="-122"/>
                <a:ea typeface="华文楷体" panose="02010600040101010101" pitchFamily="2" charset="-122"/>
              </a:rPr>
              <a:t>平台</a:t>
            </a:r>
            <a:r>
              <a:rPr lang="en-US" altLang="zh-CN" dirty="0">
                <a:latin typeface="华文楷体" panose="02010600040101010101" pitchFamily="2" charset="-122"/>
                <a:ea typeface="华文楷体" panose="02010600040101010101" pitchFamily="2" charset="-122"/>
              </a:rPr>
              <a:t>2012</a:t>
            </a:r>
            <a:r>
              <a:rPr lang="zh-CN" altLang="en-US" dirty="0">
                <a:latin typeface="华文楷体" panose="02010600040101010101" pitchFamily="2" charset="-122"/>
                <a:ea typeface="华文楷体" panose="02010600040101010101" pitchFamily="2" charset="-122"/>
              </a:rPr>
              <a:t>年</a:t>
            </a:r>
            <a:r>
              <a:rPr lang="en-US" altLang="zh-CN" dirty="0">
                <a:latin typeface="华文楷体" panose="02010600040101010101" pitchFamily="2" charset="-122"/>
                <a:ea typeface="华文楷体" panose="02010600040101010101" pitchFamily="2" charset="-122"/>
              </a:rPr>
              <a:t>1</a:t>
            </a:r>
            <a:r>
              <a:rPr lang="zh-CN" altLang="en-US" dirty="0">
                <a:latin typeface="华文楷体" panose="02010600040101010101" pitchFamily="2" charset="-122"/>
                <a:ea typeface="华文楷体" panose="02010600040101010101" pitchFamily="2" charset="-122"/>
              </a:rPr>
              <a:t>月正式上线，是在</a:t>
            </a:r>
            <a:r>
              <a:rPr lang="en-US" altLang="zh-CN" dirty="0">
                <a:latin typeface="华文楷体" panose="02010600040101010101" pitchFamily="2" charset="-122"/>
                <a:ea typeface="华文楷体" panose="02010600040101010101" pitchFamily="2" charset="-122"/>
              </a:rPr>
              <a:t>SEC(securities and exchange commission,</a:t>
            </a:r>
            <a:r>
              <a:rPr lang="zh-CN" altLang="en-US" dirty="0">
                <a:latin typeface="华文楷体" panose="02010600040101010101" pitchFamily="2" charset="-122"/>
                <a:ea typeface="华文楷体" panose="02010600040101010101" pitchFamily="2" charset="-122"/>
              </a:rPr>
              <a:t>美国证监会</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注册的经纪商；</a:t>
            </a:r>
          </a:p>
          <a:p>
            <a:pPr>
              <a:spcBef>
                <a:spcPts val="600"/>
              </a:spcBef>
              <a:spcAft>
                <a:spcPts val="600"/>
              </a:spcAft>
            </a:pPr>
            <a:r>
              <a:rPr lang="zh-CN" altLang="en-US" dirty="0">
                <a:solidFill>
                  <a:srgbClr val="7030A0"/>
                </a:solidFill>
                <a:latin typeface="华文楷体" panose="02010600040101010101" pitchFamily="2" charset="-122"/>
                <a:ea typeface="华文楷体" panose="02010600040101010101" pitchFamily="2" charset="-122"/>
              </a:rPr>
              <a:t>不同于传统券商</a:t>
            </a:r>
            <a:r>
              <a:rPr lang="zh-CN" altLang="en-US"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Motif Investing</a:t>
            </a:r>
            <a:r>
              <a:rPr lang="zh-CN" altLang="en-US" dirty="0">
                <a:latin typeface="华文楷体" panose="02010600040101010101" pitchFamily="2" charset="-122"/>
                <a:ea typeface="华文楷体" panose="02010600040101010101" pitchFamily="2" charset="-122"/>
              </a:rPr>
              <a:t>平台向用户提供基于某个主题的投资组合</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即</a:t>
            </a:r>
            <a:r>
              <a:rPr lang="en-US" altLang="zh-CN" dirty="0">
                <a:latin typeface="华文楷体" panose="02010600040101010101" pitchFamily="2" charset="-122"/>
                <a:ea typeface="华文楷体" panose="02010600040101010101" pitchFamily="2" charset="-122"/>
              </a:rPr>
              <a:t>Motif</a:t>
            </a:r>
            <a:r>
              <a:rPr lang="zh-CN" altLang="en-US" dirty="0">
                <a:latin typeface="华文楷体" panose="02010600040101010101" pitchFamily="2" charset="-122"/>
                <a:ea typeface="华文楷体" panose="02010600040101010101" pitchFamily="2" charset="-122"/>
              </a:rPr>
              <a:t>，并以投资组合为单位向用户收取交易佣金；</a:t>
            </a:r>
          </a:p>
          <a:p>
            <a:pPr>
              <a:spcBef>
                <a:spcPts val="600"/>
              </a:spcBef>
              <a:spcAft>
                <a:spcPts val="600"/>
              </a:spcAft>
            </a:pPr>
            <a:r>
              <a:rPr lang="zh-CN" altLang="en-US" dirty="0">
                <a:solidFill>
                  <a:srgbClr val="7030A0"/>
                </a:solidFill>
                <a:latin typeface="华文楷体" panose="02010600040101010101" pitchFamily="2" charset="-122"/>
                <a:ea typeface="华文楷体" panose="02010600040101010101" pitchFamily="2" charset="-122"/>
              </a:rPr>
              <a:t>一只</a:t>
            </a:r>
            <a:r>
              <a:rPr lang="en-US" altLang="zh-CN" dirty="0">
                <a:solidFill>
                  <a:srgbClr val="7030A0"/>
                </a:solidFill>
                <a:latin typeface="华文楷体" panose="02010600040101010101" pitchFamily="2" charset="-122"/>
                <a:ea typeface="华文楷体" panose="02010600040101010101" pitchFamily="2" charset="-122"/>
              </a:rPr>
              <a:t>Motif</a:t>
            </a:r>
            <a:r>
              <a:rPr lang="zh-CN" altLang="en-US" dirty="0">
                <a:solidFill>
                  <a:srgbClr val="7030A0"/>
                </a:solidFill>
                <a:latin typeface="华文楷体" panose="02010600040101010101" pitchFamily="2" charset="-122"/>
                <a:ea typeface="华文楷体" panose="02010600040101010101" pitchFamily="2" charset="-122"/>
              </a:rPr>
              <a:t>就是一个</a:t>
            </a:r>
            <a:r>
              <a:rPr lang="zh-CN" altLang="en-US" dirty="0">
                <a:latin typeface="华文楷体" panose="02010600040101010101" pitchFamily="2" charset="-122"/>
                <a:ea typeface="华文楷体" panose="02010600040101010101" pitchFamily="2" charset="-122"/>
              </a:rPr>
              <a:t>由股票或者</a:t>
            </a:r>
            <a:r>
              <a:rPr lang="en-US" altLang="zh-CN" dirty="0" smtClean="0">
                <a:latin typeface="华文楷体" panose="02010600040101010101" pitchFamily="2" charset="-122"/>
                <a:ea typeface="华文楷体" panose="02010600040101010101" pitchFamily="2" charset="-122"/>
              </a:rPr>
              <a:t>ETF(</a:t>
            </a:r>
            <a:r>
              <a:rPr lang="en-US" altLang="zh-CN" dirty="0" smtClean="0"/>
              <a:t>Exchange </a:t>
            </a:r>
            <a:r>
              <a:rPr lang="en-US" altLang="zh-CN" dirty="0"/>
              <a:t>Traded </a:t>
            </a:r>
            <a:r>
              <a:rPr lang="en-US" altLang="zh-CN" dirty="0" smtClean="0"/>
              <a:t>Funds</a:t>
            </a:r>
            <a:r>
              <a:rPr lang="zh-CN" altLang="en-US" dirty="0" smtClean="0"/>
              <a:t>交易所</a:t>
            </a:r>
            <a:r>
              <a:rPr lang="zh-CN" altLang="en-US" dirty="0"/>
              <a:t>交易基金</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组成的基于某个特定主题的投资组合内的股票数量或者</a:t>
            </a:r>
            <a:r>
              <a:rPr lang="en-US" altLang="zh-CN" dirty="0">
                <a:latin typeface="华文楷体" panose="02010600040101010101" pitchFamily="2" charset="-122"/>
                <a:ea typeface="华文楷体" panose="02010600040101010101" pitchFamily="2" charset="-122"/>
              </a:rPr>
              <a:t>ETF</a:t>
            </a:r>
            <a:r>
              <a:rPr lang="zh-CN" altLang="en-US" dirty="0">
                <a:latin typeface="华文楷体" panose="02010600040101010101" pitchFamily="2" charset="-122"/>
                <a:ea typeface="华文楷体" panose="02010600040101010101" pitchFamily="2" charset="-122"/>
              </a:rPr>
              <a:t>数量</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被严格限定在</a:t>
            </a:r>
            <a:r>
              <a:rPr lang="en-US" altLang="zh-CN" dirty="0">
                <a:latin typeface="华文楷体" panose="02010600040101010101" pitchFamily="2" charset="-122"/>
                <a:ea typeface="华文楷体" panose="02010600040101010101" pitchFamily="2" charset="-122"/>
              </a:rPr>
              <a:t>30</a:t>
            </a:r>
            <a:r>
              <a:rPr lang="zh-CN" altLang="en-US" dirty="0">
                <a:latin typeface="华文楷体" panose="02010600040101010101" pitchFamily="2" charset="-122"/>
                <a:ea typeface="华文楷体" panose="02010600040101010101" pitchFamily="2" charset="-122"/>
              </a:rPr>
              <a:t>只</a:t>
            </a:r>
            <a:r>
              <a:rPr lang="zh-CN" altLang="en-US" dirty="0" smtClean="0">
                <a:latin typeface="华文楷体" panose="02010600040101010101" pitchFamily="2" charset="-122"/>
                <a:ea typeface="华文楷体" panose="02010600040101010101" pitchFamily="2" charset="-122"/>
              </a:rPr>
              <a:t>以内；</a:t>
            </a:r>
            <a:endParaRPr lang="zh-CN" altLang="en-US" dirty="0">
              <a:latin typeface="华文楷体" panose="02010600040101010101" pitchFamily="2" charset="-122"/>
              <a:ea typeface="华文楷体" panose="02010600040101010101" pitchFamily="2"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solidFill>
                  <a:srgbClr val="FF0000"/>
                </a:solidFill>
                <a:latin typeface="华文楷体" pitchFamily="2" charset="-122"/>
                <a:ea typeface="华文楷体" pitchFamily="2" charset="-122"/>
              </a:rPr>
              <a:t>社交型券商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 </a:t>
            </a:r>
            <a:r>
              <a:rPr lang="en-US" altLang="zh-CN" dirty="0">
                <a:solidFill>
                  <a:srgbClr val="FF0000"/>
                </a:solidFill>
                <a:latin typeface="华文楷体" pitchFamily="2" charset="-122"/>
                <a:ea typeface="华文楷体" pitchFamily="2" charset="-122"/>
              </a:rPr>
              <a:t>Motif Investing</a:t>
            </a:r>
            <a:endParaRPr lang="zh-CN" altLang="en-US" dirty="0">
              <a:solidFill>
                <a:srgbClr val="FF0000"/>
              </a:solidFill>
              <a:latin typeface="华文楷体" pitchFamily="2" charset="-122"/>
              <a:ea typeface="华文楷体" pitchFamily="2" charset="-122"/>
            </a:endParaRPr>
          </a:p>
        </p:txBody>
      </p:sp>
      <p:pic>
        <p:nvPicPr>
          <p:cNvPr id="4" name="内容占位符 3"/>
          <p:cNvPicPr>
            <a:picLocks noGrp="1"/>
          </p:cNvPicPr>
          <p:nvPr>
            <p:ph idx="1"/>
          </p:nvPr>
        </p:nvPicPr>
        <p:blipFill>
          <a:blip r:embed="rId2" cstate="print"/>
          <a:srcRect l="19384" t="37572" r="51842" b="15607"/>
          <a:stretch>
            <a:fillRect/>
          </a:stretch>
        </p:blipFill>
        <p:spPr bwMode="auto">
          <a:xfrm>
            <a:off x="107504" y="1417638"/>
            <a:ext cx="8856984" cy="5323730"/>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solidFill>
                  <a:srgbClr val="FF0000"/>
                </a:solidFill>
                <a:latin typeface="华文楷体" pitchFamily="2" charset="-122"/>
                <a:ea typeface="华文楷体" pitchFamily="2" charset="-122"/>
              </a:rPr>
              <a:t>社交型券商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 </a:t>
            </a:r>
            <a:r>
              <a:rPr lang="en-US" altLang="zh-CN" dirty="0">
                <a:solidFill>
                  <a:srgbClr val="FF0000"/>
                </a:solidFill>
                <a:latin typeface="华文楷体" pitchFamily="2" charset="-122"/>
                <a:ea typeface="华文楷体" pitchFamily="2" charset="-122"/>
              </a:rPr>
              <a:t>Motif Investing</a:t>
            </a:r>
            <a:endParaRPr lang="zh-CN" altLang="en-US" dirty="0">
              <a:solidFill>
                <a:srgbClr val="FF0000"/>
              </a:solidFill>
              <a:latin typeface="华文楷体" pitchFamily="2" charset="-122"/>
              <a:ea typeface="华文楷体" pitchFamily="2" charset="-122"/>
            </a:endParaRPr>
          </a:p>
        </p:txBody>
      </p:sp>
      <p:sp>
        <p:nvSpPr>
          <p:cNvPr id="3" name="内容占位符 2"/>
          <p:cNvSpPr>
            <a:spLocks noGrp="1"/>
          </p:cNvSpPr>
          <p:nvPr>
            <p:ph idx="1"/>
          </p:nvPr>
        </p:nvSpPr>
        <p:spPr/>
        <p:txBody>
          <a:bodyPr>
            <a:normAutofit fontScale="85000" lnSpcReduction="10000"/>
          </a:bodyPr>
          <a:lstStyle/>
          <a:p>
            <a:pPr algn="just">
              <a:lnSpc>
                <a:spcPct val="150000"/>
              </a:lnSpc>
              <a:buNone/>
            </a:pPr>
            <a:r>
              <a:rPr lang="zh-CN" altLang="en-US" dirty="0">
                <a:latin typeface="华文楷体" pitchFamily="2" charset="-122"/>
                <a:ea typeface="华文楷体" pitchFamily="2" charset="-122"/>
              </a:rPr>
              <a:t>投资流程</a:t>
            </a:r>
            <a:r>
              <a:rPr lang="en-US" altLang="zh-CN" dirty="0">
                <a:latin typeface="华文楷体" pitchFamily="2" charset="-122"/>
                <a:ea typeface="华文楷体" pitchFamily="2" charset="-122"/>
              </a:rPr>
              <a:t>:</a:t>
            </a:r>
          </a:p>
          <a:p>
            <a:pPr algn="just">
              <a:lnSpc>
                <a:spcPct val="150000"/>
              </a:lnSpc>
              <a:buNone/>
            </a:pPr>
            <a:r>
              <a:rPr lang="en-US" altLang="zh-CN" dirty="0">
                <a:solidFill>
                  <a:srgbClr val="7030A0"/>
                </a:solidFill>
                <a:latin typeface="华文楷体" pitchFamily="2" charset="-122"/>
                <a:ea typeface="华文楷体" pitchFamily="2" charset="-122"/>
              </a:rPr>
              <a:t>Step1  </a:t>
            </a:r>
            <a:r>
              <a:rPr lang="zh-CN" altLang="en-US" dirty="0">
                <a:latin typeface="华文楷体" pitchFamily="2" charset="-122"/>
                <a:ea typeface="华文楷体" pitchFamily="2" charset="-122"/>
              </a:rPr>
              <a:t>选择投资组合。</a:t>
            </a:r>
          </a:p>
          <a:p>
            <a:pPr algn="just">
              <a:lnSpc>
                <a:spcPct val="150000"/>
              </a:lnSpc>
              <a:buNone/>
            </a:pPr>
            <a:r>
              <a:rPr lang="en-US" altLang="zh-CN" dirty="0">
                <a:solidFill>
                  <a:srgbClr val="7030A0"/>
                </a:solidFill>
                <a:latin typeface="华文楷体" pitchFamily="2" charset="-122"/>
                <a:ea typeface="华文楷体" pitchFamily="2" charset="-122"/>
              </a:rPr>
              <a:t>Step2  </a:t>
            </a:r>
            <a:r>
              <a:rPr lang="zh-CN" altLang="en-US" dirty="0">
                <a:latin typeface="华文楷体" pitchFamily="2" charset="-122"/>
                <a:ea typeface="华文楷体" pitchFamily="2" charset="-122"/>
              </a:rPr>
              <a:t>个性化定制，如手动添加和删除某只股票、调</a:t>
            </a:r>
          </a:p>
          <a:p>
            <a:pPr algn="just">
              <a:lnSpc>
                <a:spcPct val="150000"/>
              </a:lnSpc>
              <a:buNone/>
            </a:pPr>
            <a:r>
              <a:rPr lang="zh-CN" altLang="en-US" dirty="0">
                <a:latin typeface="华文楷体" pitchFamily="2" charset="-122"/>
                <a:ea typeface="华文楷体" pitchFamily="2" charset="-122"/>
              </a:rPr>
              <a:t>节某只股票的投资比例等。</a:t>
            </a:r>
            <a:endParaRPr lang="en-US" altLang="zh-CN" dirty="0">
              <a:latin typeface="华文楷体" pitchFamily="2" charset="-122"/>
              <a:ea typeface="华文楷体" pitchFamily="2" charset="-122"/>
            </a:endParaRPr>
          </a:p>
          <a:p>
            <a:pPr algn="just">
              <a:lnSpc>
                <a:spcPct val="150000"/>
              </a:lnSpc>
              <a:buNone/>
            </a:pPr>
            <a:r>
              <a:rPr lang="en-US" altLang="zh-CN" dirty="0">
                <a:solidFill>
                  <a:srgbClr val="7030A0"/>
                </a:solidFill>
                <a:latin typeface="华文楷体" pitchFamily="2" charset="-122"/>
                <a:ea typeface="华文楷体" pitchFamily="2" charset="-122"/>
              </a:rPr>
              <a:t>Step3  </a:t>
            </a:r>
            <a:r>
              <a:rPr lang="zh-CN" altLang="en-US" dirty="0">
                <a:latin typeface="华文楷体" pitchFamily="2" charset="-122"/>
                <a:ea typeface="华文楷体" pitchFamily="2" charset="-122"/>
              </a:rPr>
              <a:t>购买组合并支付佣金。</a:t>
            </a:r>
            <a:endParaRPr lang="en-US" altLang="zh-CN" dirty="0">
              <a:latin typeface="华文楷体" pitchFamily="2" charset="-122"/>
              <a:ea typeface="华文楷体" pitchFamily="2" charset="-122"/>
            </a:endParaRPr>
          </a:p>
          <a:p>
            <a:pPr algn="just">
              <a:lnSpc>
                <a:spcPct val="150000"/>
              </a:lnSpc>
              <a:buNone/>
            </a:pPr>
            <a:r>
              <a:rPr lang="en-US" altLang="zh-CN" dirty="0">
                <a:solidFill>
                  <a:srgbClr val="7030A0"/>
                </a:solidFill>
                <a:latin typeface="华文楷体" pitchFamily="2" charset="-122"/>
                <a:ea typeface="华文楷体" pitchFamily="2" charset="-122"/>
              </a:rPr>
              <a:t>Step4</a:t>
            </a:r>
            <a:r>
              <a:rPr lang="en-US" altLang="zh-CN" dirty="0">
                <a:latin typeface="华文楷体" pitchFamily="2" charset="-122"/>
                <a:ea typeface="华文楷体" pitchFamily="2" charset="-122"/>
              </a:rPr>
              <a:t>  </a:t>
            </a:r>
            <a:r>
              <a:rPr lang="zh-CN" altLang="en-US" dirty="0">
                <a:latin typeface="华文楷体" pitchFamily="2" charset="-122"/>
                <a:ea typeface="华文楷体" pitchFamily="2" charset="-122"/>
              </a:rPr>
              <a:t>跟进后续调仓。</a:t>
            </a:r>
          </a:p>
        </p:txBody>
      </p:sp>
      <p:pic>
        <p:nvPicPr>
          <p:cNvPr id="4" name="图片 3"/>
          <p:cNvPicPr/>
          <p:nvPr/>
        </p:nvPicPr>
        <p:blipFill>
          <a:blip r:embed="rId2" cstate="print"/>
          <a:srcRect l="21190" t="60694" r="50397" b="17726"/>
          <a:stretch>
            <a:fillRect/>
          </a:stretch>
        </p:blipFill>
        <p:spPr bwMode="auto">
          <a:xfrm>
            <a:off x="4644008" y="3645024"/>
            <a:ext cx="4248472" cy="2880320"/>
          </a:xfrm>
          <a:prstGeom prst="rect">
            <a:avLst/>
          </a:prstGeom>
          <a:noFill/>
          <a:ln w="9525">
            <a:noFill/>
            <a:miter lim="800000"/>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0"/>
            <a:ext cx="8229600" cy="1143000"/>
          </a:xfrm>
        </p:spPr>
        <p:txBody>
          <a:bodyPr>
            <a:normAutofit fontScale="90000"/>
          </a:bodyPr>
          <a:lstStyle/>
          <a:p>
            <a:r>
              <a:rPr lang="zh-CN" altLang="en-US" dirty="0">
                <a:solidFill>
                  <a:srgbClr val="FF0000"/>
                </a:solidFill>
                <a:latin typeface="华文楷体" pitchFamily="2" charset="-122"/>
                <a:ea typeface="华文楷体" pitchFamily="2" charset="-122"/>
              </a:rPr>
              <a:t>社交型券商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 </a:t>
            </a:r>
            <a:r>
              <a:rPr lang="en-US" altLang="zh-CN" dirty="0">
                <a:solidFill>
                  <a:srgbClr val="FF0000"/>
                </a:solidFill>
                <a:latin typeface="华文楷体" pitchFamily="2" charset="-122"/>
                <a:ea typeface="华文楷体" pitchFamily="2" charset="-122"/>
              </a:rPr>
              <a:t>Motif Investing</a:t>
            </a:r>
            <a:endParaRPr lang="zh-CN" altLang="en-US" dirty="0">
              <a:solidFill>
                <a:srgbClr val="FF0000"/>
              </a:solidFill>
              <a:latin typeface="华文楷体" pitchFamily="2" charset="-122"/>
              <a:ea typeface="华文楷体" pitchFamily="2" charset="-122"/>
            </a:endParaRPr>
          </a:p>
        </p:txBody>
      </p:sp>
      <p:sp>
        <p:nvSpPr>
          <p:cNvPr id="3" name="内容占位符 2"/>
          <p:cNvSpPr>
            <a:spLocks noGrp="1"/>
          </p:cNvSpPr>
          <p:nvPr>
            <p:ph idx="1"/>
          </p:nvPr>
        </p:nvSpPr>
        <p:spPr>
          <a:xfrm>
            <a:off x="683568" y="1268760"/>
            <a:ext cx="8229600" cy="4525963"/>
          </a:xfrm>
        </p:spPr>
        <p:txBody>
          <a:bodyPr>
            <a:noAutofit/>
          </a:bodyPr>
          <a:lstStyle/>
          <a:p>
            <a:pPr>
              <a:spcBef>
                <a:spcPts val="600"/>
              </a:spcBef>
              <a:spcAft>
                <a:spcPts val="600"/>
              </a:spcAft>
              <a:buFont typeface="Wingdings" panose="05000000000000000000" pitchFamily="2" charset="2"/>
              <a:buChar char="ü"/>
            </a:pPr>
            <a:r>
              <a:rPr lang="zh-CN" altLang="en-US" b="1" dirty="0">
                <a:latin typeface="华文楷体" pitchFamily="2" charset="-122"/>
                <a:ea typeface="华文楷体" pitchFamily="2" charset="-122"/>
              </a:rPr>
              <a:t>交易佣金是</a:t>
            </a:r>
            <a:r>
              <a:rPr lang="en-US" altLang="zh-CN" b="1" dirty="0">
                <a:latin typeface="华文楷体" pitchFamily="2" charset="-122"/>
                <a:ea typeface="华文楷体" pitchFamily="2" charset="-122"/>
              </a:rPr>
              <a:t>Motif Investing</a:t>
            </a:r>
            <a:r>
              <a:rPr lang="zh-CN" altLang="en-US" b="1" dirty="0">
                <a:latin typeface="华文楷体" pitchFamily="2" charset="-122"/>
                <a:ea typeface="华文楷体" pitchFamily="2" charset="-122"/>
              </a:rPr>
              <a:t>的盈利来源</a:t>
            </a:r>
            <a:r>
              <a:rPr lang="zh-CN" altLang="en-US" dirty="0">
                <a:latin typeface="华文楷体" pitchFamily="2" charset="-122"/>
                <a:ea typeface="华文楷体" pitchFamily="2" charset="-122"/>
              </a:rPr>
              <a:t>。</a:t>
            </a:r>
          </a:p>
          <a:p>
            <a:pPr>
              <a:spcBef>
                <a:spcPts val="600"/>
              </a:spcBef>
              <a:spcAft>
                <a:spcPts val="600"/>
              </a:spcAft>
              <a:buFont typeface="Wingdings" panose="05000000000000000000" pitchFamily="2" charset="2"/>
              <a:buChar char="ü"/>
            </a:pPr>
            <a:r>
              <a:rPr lang="en-US" altLang="zh-CN" dirty="0">
                <a:latin typeface="华文楷体" pitchFamily="2" charset="-122"/>
                <a:ea typeface="华文楷体" pitchFamily="2" charset="-122"/>
              </a:rPr>
              <a:t>Motif Investing</a:t>
            </a:r>
            <a:r>
              <a:rPr lang="zh-CN" altLang="en-US" dirty="0">
                <a:latin typeface="华文楷体" pitchFamily="2" charset="-122"/>
                <a:ea typeface="华文楷体" pitchFamily="2" charset="-122"/>
              </a:rPr>
              <a:t>的交易佣金以组合计价</a:t>
            </a:r>
          </a:p>
          <a:p>
            <a:pPr indent="612000">
              <a:spcBef>
                <a:spcPts val="600"/>
              </a:spcBef>
              <a:spcAft>
                <a:spcPts val="600"/>
              </a:spcAft>
            </a:pPr>
            <a:r>
              <a:rPr lang="zh-CN" altLang="en-US" sz="2800" dirty="0">
                <a:solidFill>
                  <a:srgbClr val="7030A0"/>
                </a:solidFill>
                <a:latin typeface="华文楷体" pitchFamily="2" charset="-122"/>
                <a:ea typeface="华文楷体" pitchFamily="2" charset="-122"/>
              </a:rPr>
              <a:t>每个投资组合的交易（最多</a:t>
            </a:r>
            <a:r>
              <a:rPr lang="en-US" altLang="zh-CN" sz="2800" dirty="0">
                <a:solidFill>
                  <a:srgbClr val="7030A0"/>
                </a:solidFill>
                <a:latin typeface="华文楷体" pitchFamily="2" charset="-122"/>
                <a:ea typeface="华文楷体" pitchFamily="2" charset="-122"/>
              </a:rPr>
              <a:t>30</a:t>
            </a:r>
            <a:r>
              <a:rPr lang="zh-CN" altLang="en-US" sz="2800" dirty="0">
                <a:solidFill>
                  <a:srgbClr val="7030A0"/>
                </a:solidFill>
                <a:latin typeface="华文楷体" pitchFamily="2" charset="-122"/>
                <a:ea typeface="华文楷体" pitchFamily="2" charset="-122"/>
              </a:rPr>
              <a:t>只股票）收取佣金</a:t>
            </a:r>
            <a:r>
              <a:rPr lang="en-US" altLang="zh-CN" sz="2800" dirty="0">
                <a:solidFill>
                  <a:srgbClr val="7030A0"/>
                </a:solidFill>
                <a:latin typeface="华文楷体" pitchFamily="2" charset="-122"/>
                <a:ea typeface="华文楷体" pitchFamily="2" charset="-122"/>
              </a:rPr>
              <a:t>9.95</a:t>
            </a:r>
            <a:r>
              <a:rPr lang="zh-CN" altLang="en-US" sz="2800" dirty="0">
                <a:solidFill>
                  <a:srgbClr val="7030A0"/>
                </a:solidFill>
                <a:latin typeface="华文楷体" pitchFamily="2" charset="-122"/>
                <a:ea typeface="华文楷体" pitchFamily="2" charset="-122"/>
              </a:rPr>
              <a:t>美元。</a:t>
            </a:r>
          </a:p>
          <a:p>
            <a:pPr indent="612000">
              <a:spcBef>
                <a:spcPts val="600"/>
              </a:spcBef>
              <a:spcAft>
                <a:spcPts val="600"/>
              </a:spcAft>
            </a:pPr>
            <a:r>
              <a:rPr lang="en-US" altLang="zh-CN" sz="2800" dirty="0">
                <a:solidFill>
                  <a:srgbClr val="7030A0"/>
                </a:solidFill>
                <a:latin typeface="华文楷体" pitchFamily="2" charset="-122"/>
                <a:ea typeface="华文楷体" pitchFamily="2" charset="-122"/>
              </a:rPr>
              <a:t> </a:t>
            </a:r>
            <a:r>
              <a:rPr lang="zh-CN" altLang="en-US" sz="2800" dirty="0">
                <a:solidFill>
                  <a:srgbClr val="7030A0"/>
                </a:solidFill>
                <a:latin typeface="华文楷体" pitchFamily="2" charset="-122"/>
                <a:ea typeface="华文楷体" pitchFamily="2" charset="-122"/>
              </a:rPr>
              <a:t>单支股票交易收取佣金</a:t>
            </a:r>
            <a:r>
              <a:rPr lang="en-US" altLang="zh-CN" sz="2800" dirty="0">
                <a:solidFill>
                  <a:srgbClr val="7030A0"/>
                </a:solidFill>
                <a:latin typeface="华文楷体" pitchFamily="2" charset="-122"/>
                <a:ea typeface="华文楷体" pitchFamily="2" charset="-122"/>
              </a:rPr>
              <a:t>4.95</a:t>
            </a:r>
            <a:r>
              <a:rPr lang="zh-CN" altLang="en-US" sz="2800" dirty="0">
                <a:solidFill>
                  <a:srgbClr val="7030A0"/>
                </a:solidFill>
                <a:latin typeface="华文楷体" pitchFamily="2" charset="-122"/>
                <a:ea typeface="华文楷体" pitchFamily="2" charset="-122"/>
              </a:rPr>
              <a:t>美元。</a:t>
            </a:r>
          </a:p>
          <a:p>
            <a:pPr>
              <a:spcBef>
                <a:spcPts val="600"/>
              </a:spcBef>
              <a:spcAft>
                <a:spcPts val="600"/>
              </a:spcAft>
              <a:buFont typeface="Wingdings" panose="05000000000000000000" pitchFamily="2" charset="2"/>
              <a:buChar char="ü"/>
            </a:pPr>
            <a:r>
              <a:rPr lang="zh-CN" altLang="en-US" b="1" dirty="0">
                <a:latin typeface="华文楷体" pitchFamily="2" charset="-122"/>
                <a:ea typeface="华文楷体" pitchFamily="2" charset="-122"/>
              </a:rPr>
              <a:t>在组合的每次调仓中，按照上述相同方式收取佣金。</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07BAA49-EEF9-4D77-88DE-8154CE2934FD}"/>
              </a:ext>
            </a:extLst>
          </p:cNvPr>
          <p:cNvSpPr>
            <a:spLocks noGrp="1"/>
          </p:cNvSpPr>
          <p:nvPr>
            <p:ph type="title"/>
          </p:nvPr>
        </p:nvSpPr>
        <p:spPr>
          <a:xfrm>
            <a:off x="251520" y="0"/>
            <a:ext cx="8229600" cy="720080"/>
          </a:xfrm>
        </p:spPr>
        <p:txBody>
          <a:bodyPr>
            <a:normAutofit fontScale="90000"/>
          </a:bodyPr>
          <a:lstStyle/>
          <a:p>
            <a:r>
              <a:rPr lang="zh-CN" altLang="en-US" sz="4000" dirty="0">
                <a:solidFill>
                  <a:srgbClr val="FF0000"/>
                </a:solidFill>
                <a:latin typeface="华文楷体" pitchFamily="2" charset="-122"/>
                <a:ea typeface="华文楷体" pitchFamily="2" charset="-122"/>
              </a:rPr>
              <a:t>社交型券商</a:t>
            </a:r>
            <a:r>
              <a:rPr lang="en-US" altLang="zh-CN" sz="4000" dirty="0">
                <a:solidFill>
                  <a:srgbClr val="FF0000"/>
                </a:solidFill>
                <a:latin typeface="华文楷体" pitchFamily="2" charset="-122"/>
                <a:ea typeface="华文楷体" pitchFamily="2" charset="-122"/>
              </a:rPr>
              <a:t>/</a:t>
            </a:r>
            <a:r>
              <a:rPr lang="zh-CN" altLang="en-US" sz="3200" dirty="0">
                <a:solidFill>
                  <a:srgbClr val="FF0000"/>
                </a:solidFill>
                <a:latin typeface="华文楷体" pitchFamily="2" charset="-122"/>
                <a:ea typeface="华文楷体" pitchFamily="2" charset="-122"/>
              </a:rPr>
              <a:t>案例：</a:t>
            </a:r>
            <a:r>
              <a:rPr lang="en-US" altLang="zh-CN" b="1" dirty="0">
                <a:solidFill>
                  <a:srgbClr val="191919"/>
                </a:solidFill>
                <a:latin typeface="华文楷体" panose="02010600040101010101" pitchFamily="2" charset="-122"/>
                <a:ea typeface="华文楷体" panose="02010600040101010101" pitchFamily="2" charset="-122"/>
              </a:rPr>
              <a:t> </a:t>
            </a:r>
            <a:r>
              <a:rPr lang="en-US" altLang="zh-CN" sz="2200" b="1" dirty="0">
                <a:solidFill>
                  <a:srgbClr val="191919"/>
                </a:solidFill>
                <a:latin typeface="华文楷体" panose="02010600040101010101" pitchFamily="2" charset="-122"/>
                <a:ea typeface="华文楷体" panose="02010600040101010101" pitchFamily="2" charset="-122"/>
              </a:rPr>
              <a:t>eToro</a:t>
            </a:r>
            <a:r>
              <a:rPr lang="zh-CN" altLang="en-US" sz="2200" b="1" dirty="0">
                <a:solidFill>
                  <a:srgbClr val="191919"/>
                </a:solidFill>
                <a:latin typeface="华文楷体" panose="02010600040101010101" pitchFamily="2" charset="-122"/>
                <a:ea typeface="华文楷体" panose="02010600040101010101" pitchFamily="2" charset="-122"/>
              </a:rPr>
              <a:t>来自以色列的社交型券商</a:t>
            </a:r>
            <a:endParaRPr lang="zh-CN" altLang="en-US" sz="2200" dirty="0">
              <a:latin typeface="华文楷体" panose="02010600040101010101" pitchFamily="2" charset="-122"/>
              <a:ea typeface="华文楷体" panose="02010600040101010101" pitchFamily="2" charset="-122"/>
            </a:endParaRPr>
          </a:p>
        </p:txBody>
      </p:sp>
      <p:sp>
        <p:nvSpPr>
          <p:cNvPr id="3" name="内容占位符 2">
            <a:extLst>
              <a:ext uri="{FF2B5EF4-FFF2-40B4-BE49-F238E27FC236}">
                <a16:creationId xmlns:a16="http://schemas.microsoft.com/office/drawing/2014/main" xmlns="" id="{368B23EF-7962-4B46-91DE-449B690DD59C}"/>
              </a:ext>
            </a:extLst>
          </p:cNvPr>
          <p:cNvSpPr>
            <a:spLocks noGrp="1"/>
          </p:cNvSpPr>
          <p:nvPr>
            <p:ph idx="1"/>
          </p:nvPr>
        </p:nvSpPr>
        <p:spPr>
          <a:xfrm>
            <a:off x="457200" y="836712"/>
            <a:ext cx="8229600" cy="6264696"/>
          </a:xfrm>
        </p:spPr>
        <p:txBody>
          <a:bodyPr>
            <a:normAutofit/>
          </a:bodyPr>
          <a:lstStyle/>
          <a:p>
            <a:pPr algn="just">
              <a:lnSpc>
                <a:spcPct val="150000"/>
              </a:lnSpc>
              <a:spcBef>
                <a:spcPts val="600"/>
              </a:spcBef>
              <a:spcAft>
                <a:spcPts val="600"/>
              </a:spcAft>
              <a:buFont typeface="Wingdings" panose="05000000000000000000" pitchFamily="2" charset="2"/>
              <a:buChar char="ü"/>
            </a:pP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由</a:t>
            </a:r>
            <a:r>
              <a:rPr lang="en-US" altLang="zh-CN" dirty="0">
                <a:solidFill>
                  <a:srgbClr val="191919"/>
                </a:solidFill>
                <a:latin typeface="华文楷体" panose="02010600040101010101" pitchFamily="2" charset="-122"/>
                <a:ea typeface="华文楷体" panose="02010600040101010101" pitchFamily="2" charset="-122"/>
              </a:rPr>
              <a:t>Yoni </a:t>
            </a:r>
            <a:r>
              <a:rPr lang="en-US" altLang="zh-CN" dirty="0" err="1">
                <a:solidFill>
                  <a:srgbClr val="191919"/>
                </a:solidFill>
                <a:latin typeface="华文楷体" panose="02010600040101010101" pitchFamily="2" charset="-122"/>
                <a:ea typeface="华文楷体" panose="02010600040101010101" pitchFamily="2" charset="-122"/>
              </a:rPr>
              <a:t>Assia</a:t>
            </a:r>
            <a:r>
              <a:rPr lang="zh-CN" altLang="en-US" dirty="0">
                <a:solidFill>
                  <a:srgbClr val="191919"/>
                </a:solidFill>
                <a:latin typeface="华文楷体" panose="02010600040101010101" pitchFamily="2" charset="-122"/>
                <a:ea typeface="华文楷体" panose="02010600040101010101" pitchFamily="2" charset="-122"/>
              </a:rPr>
              <a:t>、</a:t>
            </a:r>
            <a:r>
              <a:rPr lang="en-US" altLang="zh-CN" dirty="0">
                <a:solidFill>
                  <a:srgbClr val="191919"/>
                </a:solidFill>
                <a:latin typeface="华文楷体" panose="02010600040101010101" pitchFamily="2" charset="-122"/>
                <a:ea typeface="华文楷体" panose="02010600040101010101" pitchFamily="2" charset="-122"/>
              </a:rPr>
              <a:t>Ronen </a:t>
            </a:r>
            <a:r>
              <a:rPr lang="en-US" altLang="zh-CN" dirty="0" err="1">
                <a:solidFill>
                  <a:srgbClr val="191919"/>
                </a:solidFill>
                <a:latin typeface="华文楷体" panose="02010600040101010101" pitchFamily="2" charset="-122"/>
                <a:ea typeface="华文楷体" panose="02010600040101010101" pitchFamily="2" charset="-122"/>
              </a:rPr>
              <a:t>Assia</a:t>
            </a:r>
            <a:r>
              <a:rPr lang="zh-CN" altLang="en-US" dirty="0">
                <a:solidFill>
                  <a:srgbClr val="191919"/>
                </a:solidFill>
                <a:latin typeface="华文楷体" panose="02010600040101010101" pitchFamily="2" charset="-122"/>
                <a:ea typeface="华文楷体" panose="02010600040101010101" pitchFamily="2" charset="-122"/>
              </a:rPr>
              <a:t>和</a:t>
            </a:r>
            <a:r>
              <a:rPr lang="en-US" altLang="zh-CN" dirty="0">
                <a:solidFill>
                  <a:srgbClr val="191919"/>
                </a:solidFill>
                <a:latin typeface="华文楷体" panose="02010600040101010101" pitchFamily="2" charset="-122"/>
                <a:ea typeface="华文楷体" panose="02010600040101010101" pitchFamily="2" charset="-122"/>
              </a:rPr>
              <a:t>David Ring</a:t>
            </a:r>
            <a:r>
              <a:rPr lang="zh-CN" altLang="en-US" dirty="0">
                <a:solidFill>
                  <a:srgbClr val="191919"/>
                </a:solidFill>
                <a:latin typeface="华文楷体" panose="02010600040101010101" pitchFamily="2" charset="-122"/>
                <a:ea typeface="华文楷体" panose="02010600040101010101" pitchFamily="2" charset="-122"/>
              </a:rPr>
              <a:t>等人</a:t>
            </a:r>
            <a:r>
              <a:rPr lang="en-US" altLang="zh-CN" dirty="0">
                <a:solidFill>
                  <a:srgbClr val="191919"/>
                </a:solidFill>
                <a:latin typeface="华文楷体" panose="02010600040101010101" pitchFamily="2" charset="-122"/>
                <a:ea typeface="华文楷体" panose="02010600040101010101" pitchFamily="2" charset="-122"/>
              </a:rPr>
              <a:t>2007</a:t>
            </a:r>
            <a:r>
              <a:rPr lang="zh-CN" altLang="en-US" dirty="0">
                <a:solidFill>
                  <a:srgbClr val="191919"/>
                </a:solidFill>
                <a:latin typeface="华文楷体" panose="02010600040101010101" pitchFamily="2" charset="-122"/>
                <a:ea typeface="华文楷体" panose="02010600040101010101" pitchFamily="2" charset="-122"/>
              </a:rPr>
              <a:t>年在以色列特拉维夫创办；</a:t>
            </a:r>
            <a:endParaRPr lang="en-US" altLang="zh-CN" dirty="0">
              <a:solidFill>
                <a:srgbClr val="191919"/>
              </a:solidFill>
              <a:latin typeface="华文楷体" panose="02010600040101010101" pitchFamily="2" charset="-122"/>
              <a:ea typeface="华文楷体" panose="02010600040101010101" pitchFamily="2" charset="-122"/>
            </a:endParaRPr>
          </a:p>
          <a:p>
            <a:pPr algn="just">
              <a:lnSpc>
                <a:spcPct val="150000"/>
              </a:lnSpc>
              <a:spcBef>
                <a:spcPts val="600"/>
              </a:spcBef>
              <a:spcAft>
                <a:spcPts val="600"/>
              </a:spcAft>
              <a:buFont typeface="Wingdings" panose="05000000000000000000" pitchFamily="2" charset="2"/>
              <a:buChar char="ü"/>
            </a:pPr>
            <a:r>
              <a:rPr lang="zh-CN" altLang="en-US" dirty="0">
                <a:solidFill>
                  <a:srgbClr val="191919"/>
                </a:solidFill>
                <a:latin typeface="华文楷体" panose="02010600040101010101" pitchFamily="2" charset="-122"/>
                <a:ea typeface="华文楷体" panose="02010600040101010101" pitchFamily="2" charset="-122"/>
              </a:rPr>
              <a:t>截至</a:t>
            </a:r>
            <a:r>
              <a:rPr lang="en-US" altLang="zh-CN" dirty="0">
                <a:solidFill>
                  <a:srgbClr val="191919"/>
                </a:solidFill>
                <a:latin typeface="华文楷体" panose="02010600040101010101" pitchFamily="2" charset="-122"/>
                <a:ea typeface="华文楷体" panose="02010600040101010101" pitchFamily="2" charset="-122"/>
              </a:rPr>
              <a:t>2016</a:t>
            </a:r>
            <a:r>
              <a:rPr lang="zh-CN" altLang="en-US" dirty="0">
                <a:solidFill>
                  <a:srgbClr val="191919"/>
                </a:solidFill>
                <a:latin typeface="华文楷体" panose="02010600040101010101" pitchFamily="2" charset="-122"/>
                <a:ea typeface="华文楷体" panose="02010600040101010101" pitchFamily="2" charset="-122"/>
              </a:rPr>
              <a:t>年</a:t>
            </a:r>
            <a:r>
              <a:rPr lang="en-US" altLang="zh-CN" dirty="0">
                <a:solidFill>
                  <a:srgbClr val="191919"/>
                </a:solidFill>
                <a:latin typeface="华文楷体" panose="02010600040101010101" pitchFamily="2" charset="-122"/>
                <a:ea typeface="华文楷体" panose="02010600040101010101" pitchFamily="2" charset="-122"/>
              </a:rPr>
              <a:t>9</a:t>
            </a:r>
            <a:r>
              <a:rPr lang="zh-CN" altLang="en-US" dirty="0">
                <a:solidFill>
                  <a:srgbClr val="191919"/>
                </a:solidFill>
                <a:latin typeface="华文楷体" panose="02010600040101010101" pitchFamily="2" charset="-122"/>
                <a:ea typeface="华文楷体" panose="02010600040101010101" pitchFamily="2" charset="-122"/>
              </a:rPr>
              <a:t>月，</a:t>
            </a: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上有来自</a:t>
            </a:r>
            <a:r>
              <a:rPr lang="en-US" altLang="zh-CN" dirty="0">
                <a:solidFill>
                  <a:srgbClr val="191919"/>
                </a:solidFill>
                <a:latin typeface="华文楷体" panose="02010600040101010101" pitchFamily="2" charset="-122"/>
                <a:ea typeface="华文楷体" panose="02010600040101010101" pitchFamily="2" charset="-122"/>
              </a:rPr>
              <a:t>140</a:t>
            </a:r>
            <a:r>
              <a:rPr lang="zh-CN" altLang="en-US" dirty="0">
                <a:solidFill>
                  <a:srgbClr val="191919"/>
                </a:solidFill>
                <a:latin typeface="华文楷体" panose="02010600040101010101" pitchFamily="2" charset="-122"/>
                <a:ea typeface="华文楷体" panose="02010600040101010101" pitchFamily="2" charset="-122"/>
              </a:rPr>
              <a:t>个国家的超过</a:t>
            </a:r>
            <a:r>
              <a:rPr lang="en-US" altLang="zh-CN" dirty="0">
                <a:solidFill>
                  <a:srgbClr val="191919"/>
                </a:solidFill>
                <a:latin typeface="华文楷体" panose="02010600040101010101" pitchFamily="2" charset="-122"/>
                <a:ea typeface="华文楷体" panose="02010600040101010101" pitchFamily="2" charset="-122"/>
              </a:rPr>
              <a:t>450</a:t>
            </a:r>
            <a:r>
              <a:rPr lang="zh-CN" altLang="en-US" dirty="0">
                <a:solidFill>
                  <a:srgbClr val="191919"/>
                </a:solidFill>
                <a:latin typeface="华文楷体" panose="02010600040101010101" pitchFamily="2" charset="-122"/>
                <a:ea typeface="华文楷体" panose="02010600040101010101" pitchFamily="2" charset="-122"/>
              </a:rPr>
              <a:t>万的注册用户，平台上累计进行的交易已经超过</a:t>
            </a:r>
            <a:r>
              <a:rPr lang="en-US" altLang="zh-CN" dirty="0">
                <a:solidFill>
                  <a:srgbClr val="191919"/>
                </a:solidFill>
                <a:latin typeface="华文楷体" panose="02010600040101010101" pitchFamily="2" charset="-122"/>
                <a:ea typeface="华文楷体" panose="02010600040101010101" pitchFamily="2" charset="-122"/>
              </a:rPr>
              <a:t>1.97</a:t>
            </a:r>
            <a:r>
              <a:rPr lang="zh-CN" altLang="en-US" dirty="0">
                <a:solidFill>
                  <a:srgbClr val="191919"/>
                </a:solidFill>
                <a:latin typeface="华文楷体" panose="02010600040101010101" pitchFamily="2" charset="-122"/>
                <a:ea typeface="华文楷体" panose="02010600040101010101" pitchFamily="2" charset="-122"/>
              </a:rPr>
              <a:t>亿笔；</a:t>
            </a:r>
            <a:endParaRPr lang="en-US" altLang="zh-CN" dirty="0">
              <a:solidFill>
                <a:srgbClr val="191919"/>
              </a:solidFill>
              <a:latin typeface="华文楷体" panose="02010600040101010101" pitchFamily="2" charset="-122"/>
              <a:ea typeface="华文楷体" panose="02010600040101010101" pitchFamily="2" charset="-122"/>
            </a:endParaRPr>
          </a:p>
          <a:p>
            <a:pPr algn="just">
              <a:lnSpc>
                <a:spcPct val="150000"/>
              </a:lnSpc>
              <a:spcBef>
                <a:spcPts val="600"/>
              </a:spcBef>
              <a:spcAft>
                <a:spcPts val="600"/>
              </a:spcAft>
              <a:buFont typeface="Wingdings" panose="05000000000000000000" pitchFamily="2" charset="2"/>
              <a:buChar char="ü"/>
            </a:pPr>
            <a:r>
              <a:rPr lang="zh-CN" altLang="en-US" dirty="0">
                <a:solidFill>
                  <a:srgbClr val="191919"/>
                </a:solidFill>
                <a:latin typeface="华文楷体" panose="02010600040101010101" pitchFamily="2" charset="-122"/>
                <a:ea typeface="华文楷体" panose="02010600040101010101" pitchFamily="2" charset="-122"/>
              </a:rPr>
              <a:t>目前</a:t>
            </a: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提供</a:t>
            </a:r>
            <a:r>
              <a:rPr lang="en-US" altLang="zh-CN" dirty="0">
                <a:solidFill>
                  <a:srgbClr val="191919"/>
                </a:solidFill>
                <a:latin typeface="华文楷体" panose="02010600040101010101" pitchFamily="2" charset="-122"/>
                <a:ea typeface="华文楷体" panose="02010600040101010101" pitchFamily="2" charset="-122"/>
              </a:rPr>
              <a:t>5</a:t>
            </a:r>
            <a:r>
              <a:rPr lang="zh-CN" altLang="en-US" dirty="0">
                <a:solidFill>
                  <a:srgbClr val="191919"/>
                </a:solidFill>
                <a:latin typeface="华文楷体" panose="02010600040101010101" pitchFamily="2" charset="-122"/>
                <a:ea typeface="华文楷体" panose="02010600040101010101" pitchFamily="2" charset="-122"/>
              </a:rPr>
              <a:t>大类金融产品（差价合约）：外汇、大宗商品、股指、股票和比特币；</a:t>
            </a:r>
            <a:endParaRPr lang="en-US" altLang="zh-CN" dirty="0">
              <a:solidFill>
                <a:srgbClr val="191919"/>
              </a:solidFill>
              <a:latin typeface="华文楷体" panose="02010600040101010101" pitchFamily="2" charset="-122"/>
              <a:ea typeface="华文楷体" panose="02010600040101010101" pitchFamily="2" charset="-122"/>
            </a:endParaRPr>
          </a:p>
          <a:p>
            <a:pPr algn="just">
              <a:buFont typeface="Wingdings" panose="05000000000000000000" pitchFamily="2" charset="2"/>
              <a:buChar char="ü"/>
            </a:pPr>
            <a:endParaRPr lang="zh-CN" altLang="en-US" dirty="0">
              <a:solidFill>
                <a:srgbClr val="191919"/>
              </a:solidFill>
              <a:latin typeface="华文楷体" panose="02010600040101010101" pitchFamily="2" charset="-122"/>
              <a:ea typeface="华文楷体" panose="02010600040101010101" pitchFamily="2" charset="-122"/>
            </a:endParaRPr>
          </a:p>
          <a:p>
            <a:pPr marL="0" indent="0">
              <a:buNone/>
            </a:pPr>
            <a:endParaRPr lang="zh-CN" altLang="en-US" dirty="0"/>
          </a:p>
        </p:txBody>
      </p:sp>
    </p:spTree>
    <p:extLst>
      <p:ext uri="{BB962C8B-B14F-4D97-AF65-F5344CB8AC3E}">
        <p14:creationId xmlns:p14="http://schemas.microsoft.com/office/powerpoint/2010/main" val="8627930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3C1ACAF-F275-4E53-B55A-5DCBD34D2893}"/>
              </a:ext>
            </a:extLst>
          </p:cNvPr>
          <p:cNvSpPr>
            <a:spLocks noGrp="1"/>
          </p:cNvSpPr>
          <p:nvPr>
            <p:ph type="title"/>
          </p:nvPr>
        </p:nvSpPr>
        <p:spPr>
          <a:xfrm>
            <a:off x="457200" y="0"/>
            <a:ext cx="8229600" cy="922114"/>
          </a:xfrm>
        </p:spPr>
        <p:txBody>
          <a:bodyPr/>
          <a:lstStyle/>
          <a:p>
            <a:r>
              <a:rPr lang="zh-CN" altLang="en-US" sz="3600" dirty="0">
                <a:solidFill>
                  <a:srgbClr val="FF0000"/>
                </a:solidFill>
                <a:latin typeface="华文楷体" pitchFamily="2" charset="-122"/>
                <a:ea typeface="华文楷体" pitchFamily="2" charset="-122"/>
              </a:rPr>
              <a:t>社交型券商</a:t>
            </a:r>
            <a:r>
              <a:rPr lang="en-US" altLang="zh-CN" sz="3600" dirty="0">
                <a:solidFill>
                  <a:srgbClr val="FF0000"/>
                </a:solidFill>
                <a:latin typeface="华文楷体" pitchFamily="2" charset="-122"/>
                <a:ea typeface="华文楷体" pitchFamily="2" charset="-122"/>
              </a:rPr>
              <a:t>/</a:t>
            </a:r>
            <a:r>
              <a:rPr lang="zh-CN" altLang="en-US" sz="2900" dirty="0">
                <a:solidFill>
                  <a:srgbClr val="FF0000"/>
                </a:solidFill>
                <a:latin typeface="华文楷体" pitchFamily="2" charset="-122"/>
                <a:ea typeface="华文楷体" pitchFamily="2" charset="-122"/>
              </a:rPr>
              <a:t>案例：</a:t>
            </a:r>
            <a:r>
              <a:rPr lang="en-US" altLang="zh-CN" sz="4000" b="1" dirty="0">
                <a:solidFill>
                  <a:srgbClr val="191919"/>
                </a:solidFill>
                <a:latin typeface="华文楷体" panose="02010600040101010101" pitchFamily="2" charset="-122"/>
                <a:ea typeface="华文楷体" panose="02010600040101010101" pitchFamily="2" charset="-122"/>
              </a:rPr>
              <a:t> </a:t>
            </a:r>
            <a:r>
              <a:rPr lang="en-US" altLang="zh-CN" sz="2000" b="1" dirty="0">
                <a:solidFill>
                  <a:srgbClr val="191919"/>
                </a:solidFill>
                <a:latin typeface="华文楷体" panose="02010600040101010101" pitchFamily="2" charset="-122"/>
                <a:ea typeface="华文楷体" panose="02010600040101010101" pitchFamily="2" charset="-122"/>
              </a:rPr>
              <a:t>eToro</a:t>
            </a:r>
            <a:r>
              <a:rPr lang="zh-CN" altLang="en-US" sz="2000" b="1" dirty="0">
                <a:solidFill>
                  <a:srgbClr val="191919"/>
                </a:solidFill>
                <a:latin typeface="华文楷体" panose="02010600040101010101" pitchFamily="2" charset="-122"/>
                <a:ea typeface="华文楷体" panose="02010600040101010101" pitchFamily="2" charset="-122"/>
              </a:rPr>
              <a:t>来自以色列的社交型券商</a:t>
            </a:r>
            <a:endParaRPr lang="zh-CN" altLang="en-US" dirty="0"/>
          </a:p>
        </p:txBody>
      </p:sp>
      <p:sp>
        <p:nvSpPr>
          <p:cNvPr id="3" name="内容占位符 2">
            <a:extLst>
              <a:ext uri="{FF2B5EF4-FFF2-40B4-BE49-F238E27FC236}">
                <a16:creationId xmlns:a16="http://schemas.microsoft.com/office/drawing/2014/main" xmlns="" id="{A484FEFF-F768-40EA-9C12-6881E3235AAB}"/>
              </a:ext>
            </a:extLst>
          </p:cNvPr>
          <p:cNvSpPr>
            <a:spLocks noGrp="1"/>
          </p:cNvSpPr>
          <p:nvPr>
            <p:ph idx="1"/>
          </p:nvPr>
        </p:nvSpPr>
        <p:spPr>
          <a:xfrm>
            <a:off x="457200" y="1124744"/>
            <a:ext cx="8229600" cy="5733256"/>
          </a:xfrm>
        </p:spPr>
        <p:txBody>
          <a:bodyPr>
            <a:normAutofit fontScale="70000" lnSpcReduction="20000"/>
          </a:bodyPr>
          <a:lstStyle/>
          <a:p>
            <a:pPr algn="just">
              <a:lnSpc>
                <a:spcPct val="170000"/>
              </a:lnSpc>
              <a:spcBef>
                <a:spcPts val="600"/>
              </a:spcBef>
              <a:spcAft>
                <a:spcPts val="600"/>
              </a:spcAft>
              <a:buFont typeface="Wingdings" panose="05000000000000000000" pitchFamily="2" charset="2"/>
              <a:buChar char="ü"/>
            </a:pPr>
            <a:r>
              <a:rPr lang="en-US" altLang="zh-CN" sz="4000" dirty="0">
                <a:solidFill>
                  <a:srgbClr val="7030A0"/>
                </a:solidFill>
                <a:latin typeface="华文楷体" panose="02010600040101010101" pitchFamily="2" charset="-122"/>
                <a:ea typeface="华文楷体" panose="02010600040101010101" pitchFamily="2" charset="-122"/>
              </a:rPr>
              <a:t>eToro</a:t>
            </a:r>
            <a:r>
              <a:rPr lang="zh-CN" altLang="en-US" sz="4000" dirty="0">
                <a:solidFill>
                  <a:srgbClr val="7030A0"/>
                </a:solidFill>
                <a:latin typeface="华文楷体" panose="02010600040101010101" pitchFamily="2" charset="-122"/>
                <a:ea typeface="华文楷体" panose="02010600040101010101" pitchFamily="2" charset="-122"/>
              </a:rPr>
              <a:t>的创新之处：</a:t>
            </a:r>
            <a:r>
              <a:rPr lang="zh-CN" altLang="en-US" dirty="0">
                <a:solidFill>
                  <a:srgbClr val="191919"/>
                </a:solidFill>
                <a:latin typeface="华文楷体" panose="02010600040101010101" pitchFamily="2" charset="-122"/>
                <a:ea typeface="华文楷体" panose="02010600040101010101" pitchFamily="2" charset="-122"/>
              </a:rPr>
              <a:t>允许投资者直接“跟投”：在</a:t>
            </a: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的投资社区中，每个投资者的交易记录都实时公开，其他投资者可以通过查看历史交易数据选择合适的交易高手进行直接跟投；</a:t>
            </a:r>
            <a:endParaRPr lang="en-US" altLang="zh-CN" dirty="0">
              <a:solidFill>
                <a:srgbClr val="191919"/>
              </a:solidFill>
              <a:latin typeface="华文楷体" panose="02010600040101010101" pitchFamily="2" charset="-122"/>
              <a:ea typeface="华文楷体" panose="02010600040101010101" pitchFamily="2" charset="-122"/>
            </a:endParaRPr>
          </a:p>
          <a:p>
            <a:pPr algn="just">
              <a:lnSpc>
                <a:spcPct val="170000"/>
              </a:lnSpc>
              <a:spcBef>
                <a:spcPts val="600"/>
              </a:spcBef>
              <a:spcAft>
                <a:spcPts val="600"/>
              </a:spcAft>
              <a:buFont typeface="Wingdings" panose="05000000000000000000" pitchFamily="2" charset="2"/>
              <a:buChar char="ü"/>
            </a:pP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主要由投资社区（</a:t>
            </a:r>
            <a:r>
              <a:rPr lang="en-US" altLang="zh-CN" dirty="0" err="1">
                <a:solidFill>
                  <a:srgbClr val="191919"/>
                </a:solidFill>
                <a:latin typeface="华文楷体" panose="02010600040101010101" pitchFamily="2" charset="-122"/>
                <a:ea typeface="华文楷体" panose="02010600040101010101" pitchFamily="2" charset="-122"/>
              </a:rPr>
              <a:t>OpenBook</a:t>
            </a:r>
            <a:r>
              <a:rPr lang="zh-CN" altLang="en-US" dirty="0">
                <a:solidFill>
                  <a:srgbClr val="191919"/>
                </a:solidFill>
                <a:latin typeface="华文楷体" panose="02010600040101010101" pitchFamily="2" charset="-122"/>
                <a:ea typeface="华文楷体" panose="02010600040101010101" pitchFamily="2" charset="-122"/>
              </a:rPr>
              <a:t>）和在线交易平台（</a:t>
            </a:r>
            <a:r>
              <a:rPr lang="en-US" altLang="zh-CN" dirty="0" err="1">
                <a:solidFill>
                  <a:srgbClr val="191919"/>
                </a:solidFill>
                <a:latin typeface="华文楷体" panose="02010600040101010101" pitchFamily="2" charset="-122"/>
                <a:ea typeface="华文楷体" panose="02010600040101010101" pitchFamily="2" charset="-122"/>
              </a:rPr>
              <a:t>WebTrader</a:t>
            </a:r>
            <a:r>
              <a:rPr lang="zh-CN" altLang="en-US" dirty="0">
                <a:solidFill>
                  <a:srgbClr val="191919"/>
                </a:solidFill>
                <a:latin typeface="华文楷体" panose="02010600040101010101" pitchFamily="2" charset="-122"/>
                <a:ea typeface="华文楷体" panose="02010600040101010101" pitchFamily="2" charset="-122"/>
              </a:rPr>
              <a:t>）两大板块组成；</a:t>
            </a:r>
            <a:endParaRPr lang="en-US" altLang="zh-CN" dirty="0">
              <a:solidFill>
                <a:srgbClr val="191919"/>
              </a:solidFill>
              <a:latin typeface="华文楷体" panose="02010600040101010101" pitchFamily="2" charset="-122"/>
              <a:ea typeface="华文楷体" panose="02010600040101010101" pitchFamily="2" charset="-122"/>
            </a:endParaRPr>
          </a:p>
          <a:p>
            <a:pPr algn="just">
              <a:lnSpc>
                <a:spcPct val="170000"/>
              </a:lnSpc>
              <a:spcBef>
                <a:spcPts val="600"/>
              </a:spcBef>
              <a:spcAft>
                <a:spcPts val="600"/>
              </a:spcAft>
              <a:buFont typeface="Wingdings" panose="05000000000000000000" pitchFamily="2" charset="2"/>
              <a:buChar char="ü"/>
            </a:pPr>
            <a:r>
              <a:rPr lang="zh-CN" altLang="en-US" dirty="0">
                <a:solidFill>
                  <a:srgbClr val="191919"/>
                </a:solidFill>
                <a:latin typeface="华文楷体" panose="02010600040101010101" pitchFamily="2" charset="-122"/>
                <a:ea typeface="华文楷体" panose="02010600040101010101" pitchFamily="2" charset="-122"/>
              </a:rPr>
              <a:t>投资社区（</a:t>
            </a:r>
            <a:r>
              <a:rPr lang="en-US" altLang="zh-CN" dirty="0" err="1">
                <a:solidFill>
                  <a:srgbClr val="191919"/>
                </a:solidFill>
                <a:latin typeface="华文楷体" panose="02010600040101010101" pitchFamily="2" charset="-122"/>
                <a:ea typeface="华文楷体" panose="02010600040101010101" pitchFamily="2" charset="-122"/>
              </a:rPr>
              <a:t>OpenBook</a:t>
            </a:r>
            <a:r>
              <a:rPr lang="zh-CN" altLang="en-US" dirty="0">
                <a:solidFill>
                  <a:srgbClr val="191919"/>
                </a:solidFill>
                <a:latin typeface="华文楷体" panose="02010600040101010101" pitchFamily="2" charset="-122"/>
                <a:ea typeface="华文楷体" panose="02010600040101010101" pitchFamily="2" charset="-122"/>
              </a:rPr>
              <a:t>）是</a:t>
            </a: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的社交平台，由三大部分组成：</a:t>
            </a:r>
            <a:r>
              <a:rPr lang="zh-CN" altLang="en-US" b="1" dirty="0">
                <a:solidFill>
                  <a:srgbClr val="7030A0"/>
                </a:solidFill>
                <a:latin typeface="华文楷体" panose="02010600040101010101" pitchFamily="2" charset="-122"/>
                <a:ea typeface="华文楷体" panose="02010600040101010101" pitchFamily="2" charset="-122"/>
              </a:rPr>
              <a:t>个人主页、搜索系统和跟投系统</a:t>
            </a:r>
            <a:r>
              <a:rPr lang="zh-CN" altLang="en-US" dirty="0">
                <a:solidFill>
                  <a:srgbClr val="191919"/>
                </a:solidFill>
                <a:latin typeface="华文楷体" panose="02010600040101010101" pitchFamily="2" charset="-122"/>
                <a:ea typeface="华文楷体" panose="02010600040101010101" pitchFamily="2" charset="-122"/>
              </a:rPr>
              <a:t>。用户可以浏览其他投资者的个人主页，通过搜索系统寻找合适的交易员，并通过“</a:t>
            </a:r>
            <a:r>
              <a:rPr lang="en-US" altLang="zh-CN" dirty="0" err="1">
                <a:solidFill>
                  <a:srgbClr val="191919"/>
                </a:solidFill>
                <a:latin typeface="华文楷体" panose="02010600040101010101" pitchFamily="2" charset="-122"/>
                <a:ea typeface="华文楷体" panose="02010600040101010101" pitchFamily="2" charset="-122"/>
              </a:rPr>
              <a:t>CopyTrader</a:t>
            </a:r>
            <a:r>
              <a:rPr lang="en-US" altLang="zh-CN" dirty="0">
                <a:solidFill>
                  <a:srgbClr val="191919"/>
                </a:solidFill>
                <a:latin typeface="华文楷体" panose="02010600040101010101" pitchFamily="2" charset="-122"/>
                <a:ea typeface="华文楷体" panose="02010600040101010101" pitchFamily="2" charset="-122"/>
              </a:rPr>
              <a:t>”</a:t>
            </a:r>
            <a:r>
              <a:rPr lang="zh-CN" altLang="en-US" dirty="0">
                <a:solidFill>
                  <a:srgbClr val="191919"/>
                </a:solidFill>
                <a:latin typeface="华文楷体" panose="02010600040101010101" pitchFamily="2" charset="-122"/>
                <a:ea typeface="华文楷体" panose="02010600040101010101" pitchFamily="2" charset="-122"/>
              </a:rPr>
              <a:t>（跟投系统）实现对其自动跟投。</a:t>
            </a:r>
          </a:p>
          <a:p>
            <a:pPr marL="0" indent="0">
              <a:buNone/>
            </a:pPr>
            <a:endParaRPr lang="zh-CN" altLang="en-US" dirty="0"/>
          </a:p>
        </p:txBody>
      </p:sp>
    </p:spTree>
    <p:extLst>
      <p:ext uri="{BB962C8B-B14F-4D97-AF65-F5344CB8AC3E}">
        <p14:creationId xmlns:p14="http://schemas.microsoft.com/office/powerpoint/2010/main" val="29419007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5C63D54-E456-46EC-8231-B3E0BEEDDE10}"/>
              </a:ext>
            </a:extLst>
          </p:cNvPr>
          <p:cNvSpPr>
            <a:spLocks noGrp="1"/>
          </p:cNvSpPr>
          <p:nvPr>
            <p:ph type="title"/>
          </p:nvPr>
        </p:nvSpPr>
        <p:spPr>
          <a:xfrm>
            <a:off x="467544" y="27856"/>
            <a:ext cx="8229600" cy="850106"/>
          </a:xfrm>
        </p:spPr>
        <p:txBody>
          <a:bodyPr/>
          <a:lstStyle/>
          <a:p>
            <a:r>
              <a:rPr lang="zh-CN" altLang="en-US" sz="4000" dirty="0">
                <a:solidFill>
                  <a:srgbClr val="FF0000"/>
                </a:solidFill>
                <a:latin typeface="华文楷体" pitchFamily="2" charset="-122"/>
                <a:ea typeface="华文楷体" pitchFamily="2" charset="-122"/>
              </a:rPr>
              <a:t>社交型券商</a:t>
            </a:r>
            <a:r>
              <a:rPr lang="en-US" altLang="zh-CN" sz="4000" dirty="0">
                <a:solidFill>
                  <a:srgbClr val="FF0000"/>
                </a:solidFill>
                <a:latin typeface="华文楷体" pitchFamily="2" charset="-122"/>
                <a:ea typeface="华文楷体" pitchFamily="2" charset="-122"/>
              </a:rPr>
              <a:t>/</a:t>
            </a:r>
            <a:r>
              <a:rPr lang="zh-CN" altLang="en-US" sz="3200" dirty="0">
                <a:solidFill>
                  <a:srgbClr val="FF0000"/>
                </a:solidFill>
                <a:latin typeface="华文楷体" pitchFamily="2" charset="-122"/>
                <a:ea typeface="华文楷体" pitchFamily="2" charset="-122"/>
              </a:rPr>
              <a:t>案例：</a:t>
            </a:r>
            <a:r>
              <a:rPr lang="en-US" altLang="zh-CN" b="1" dirty="0">
                <a:solidFill>
                  <a:srgbClr val="191919"/>
                </a:solidFill>
                <a:latin typeface="华文楷体" panose="02010600040101010101" pitchFamily="2" charset="-122"/>
                <a:ea typeface="华文楷体" panose="02010600040101010101" pitchFamily="2" charset="-122"/>
              </a:rPr>
              <a:t> </a:t>
            </a:r>
            <a:r>
              <a:rPr lang="en-US" altLang="zh-CN" sz="2200" b="1" dirty="0">
                <a:solidFill>
                  <a:srgbClr val="191919"/>
                </a:solidFill>
                <a:latin typeface="华文楷体" panose="02010600040101010101" pitchFamily="2" charset="-122"/>
                <a:ea typeface="华文楷体" panose="02010600040101010101" pitchFamily="2" charset="-122"/>
              </a:rPr>
              <a:t>eToro</a:t>
            </a:r>
            <a:r>
              <a:rPr lang="zh-CN" altLang="en-US" sz="2200" b="1" dirty="0">
                <a:solidFill>
                  <a:srgbClr val="191919"/>
                </a:solidFill>
                <a:latin typeface="华文楷体" panose="02010600040101010101" pitchFamily="2" charset="-122"/>
                <a:ea typeface="华文楷体" panose="02010600040101010101" pitchFamily="2" charset="-122"/>
              </a:rPr>
              <a:t>来自以色列的社交型券商</a:t>
            </a:r>
            <a:endParaRPr lang="zh-CN" altLang="en-US" dirty="0"/>
          </a:p>
        </p:txBody>
      </p:sp>
      <p:pic>
        <p:nvPicPr>
          <p:cNvPr id="4" name="内容占位符 3">
            <a:extLst>
              <a:ext uri="{FF2B5EF4-FFF2-40B4-BE49-F238E27FC236}">
                <a16:creationId xmlns:a16="http://schemas.microsoft.com/office/drawing/2014/main" xmlns="" id="{9889F40C-5BA8-4C59-AF78-9A5F950284AA}"/>
              </a:ext>
            </a:extLst>
          </p:cNvPr>
          <p:cNvPicPr>
            <a:picLocks noGrp="1"/>
          </p:cNvPicPr>
          <p:nvPr>
            <p:ph idx="1"/>
          </p:nvPr>
        </p:nvPicPr>
        <p:blipFill rotWithShape="1">
          <a:blip r:embed="rId2"/>
          <a:srcRect l="27089" t="19072" r="38057" b="53766"/>
          <a:stretch/>
        </p:blipFill>
        <p:spPr bwMode="auto">
          <a:xfrm>
            <a:off x="870178" y="3212976"/>
            <a:ext cx="7344816" cy="3580636"/>
          </a:xfrm>
          <a:prstGeom prst="rect">
            <a:avLst/>
          </a:prstGeom>
          <a:ln>
            <a:noFill/>
          </a:ln>
          <a:extLst>
            <a:ext uri="{53640926-AAD7-44D8-BBD7-CCE9431645EC}">
              <a14:shadowObscured xmlns:a14="http://schemas.microsoft.com/office/drawing/2010/main"/>
            </a:ext>
          </a:extLst>
        </p:spPr>
      </p:pic>
      <p:sp>
        <p:nvSpPr>
          <p:cNvPr id="5" name="矩形 4">
            <a:extLst>
              <a:ext uri="{FF2B5EF4-FFF2-40B4-BE49-F238E27FC236}">
                <a16:creationId xmlns:a16="http://schemas.microsoft.com/office/drawing/2014/main" xmlns="" id="{6814C2AD-24D6-4850-85B8-AC8896B5F3A8}"/>
              </a:ext>
            </a:extLst>
          </p:cNvPr>
          <p:cNvSpPr/>
          <p:nvPr/>
        </p:nvSpPr>
        <p:spPr>
          <a:xfrm>
            <a:off x="899592" y="1052736"/>
            <a:ext cx="7797552" cy="1815882"/>
          </a:xfrm>
          <a:prstGeom prst="rect">
            <a:avLst/>
          </a:prstGeom>
        </p:spPr>
        <p:txBody>
          <a:bodyPr wrap="square">
            <a:spAutoFit/>
          </a:bodyPr>
          <a:lstStyle/>
          <a:p>
            <a:pPr algn="just"/>
            <a:r>
              <a:rPr lang="en-US" altLang="zh-CN" sz="2800" dirty="0" err="1">
                <a:latin typeface="华文楷体" panose="02010600040101010101" pitchFamily="2" charset="-122"/>
                <a:ea typeface="华文楷体" panose="02010600040101010101" pitchFamily="2" charset="-122"/>
              </a:rPr>
              <a:t>WebTrader</a:t>
            </a:r>
            <a:r>
              <a:rPr lang="zh-CN" altLang="en-US" sz="2800" dirty="0">
                <a:latin typeface="华文楷体" panose="02010600040101010101" pitchFamily="2" charset="-122"/>
                <a:ea typeface="华文楷体" panose="02010600040101010101" pitchFamily="2" charset="-122"/>
              </a:rPr>
              <a:t>是</a:t>
            </a:r>
            <a:r>
              <a:rPr lang="en-US" altLang="zh-CN" sz="2800" dirty="0">
                <a:latin typeface="华文楷体" panose="02010600040101010101" pitchFamily="2" charset="-122"/>
                <a:ea typeface="华文楷体" panose="02010600040101010101" pitchFamily="2" charset="-122"/>
              </a:rPr>
              <a:t>eToro</a:t>
            </a:r>
            <a:r>
              <a:rPr lang="zh-CN" altLang="en-US" sz="2800" dirty="0">
                <a:latin typeface="华文楷体" panose="02010600040101010101" pitchFamily="2" charset="-122"/>
                <a:ea typeface="华文楷体" panose="02010600040101010101" pitchFamily="2" charset="-122"/>
              </a:rPr>
              <a:t>的在线交易平台，在</a:t>
            </a:r>
            <a:r>
              <a:rPr lang="en-US" altLang="zh-CN" sz="2800" dirty="0" err="1">
                <a:latin typeface="华文楷体" panose="02010600040101010101" pitchFamily="2" charset="-122"/>
                <a:ea typeface="华文楷体" panose="02010600040101010101" pitchFamily="2" charset="-122"/>
              </a:rPr>
              <a:t>OpenBook</a:t>
            </a:r>
            <a:r>
              <a:rPr lang="zh-CN" altLang="en-US" sz="2800" dirty="0">
                <a:latin typeface="华文楷体" panose="02010600040101010101" pitchFamily="2" charset="-122"/>
                <a:ea typeface="华文楷体" panose="02010600040101010101" pitchFamily="2" charset="-122"/>
              </a:rPr>
              <a:t>上选择用户进行跟投之后，用户会跳转到</a:t>
            </a:r>
            <a:r>
              <a:rPr lang="en-US" altLang="zh-CN" sz="2800" dirty="0" err="1">
                <a:latin typeface="华文楷体" panose="02010600040101010101" pitchFamily="2" charset="-122"/>
                <a:ea typeface="华文楷体" panose="02010600040101010101" pitchFamily="2" charset="-122"/>
              </a:rPr>
              <a:t>WebTrader</a:t>
            </a:r>
            <a:r>
              <a:rPr lang="zh-CN" altLang="en-US" sz="2800" dirty="0">
                <a:latin typeface="华文楷体" panose="02010600040101010101" pitchFamily="2" charset="-122"/>
                <a:ea typeface="华文楷体" panose="02010600040101010101" pitchFamily="2" charset="-122"/>
              </a:rPr>
              <a:t>来执行交易，用户可以开仓、平仓、管理投资组合。</a:t>
            </a:r>
          </a:p>
        </p:txBody>
      </p:sp>
    </p:spTree>
    <p:extLst>
      <p:ext uri="{BB962C8B-B14F-4D97-AF65-F5344CB8AC3E}">
        <p14:creationId xmlns:p14="http://schemas.microsoft.com/office/powerpoint/2010/main" val="1497840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2CCC0B7-BFF6-4504-B973-0FE5CB358A29}"/>
              </a:ext>
            </a:extLst>
          </p:cNvPr>
          <p:cNvSpPr>
            <a:spLocks noGrp="1"/>
          </p:cNvSpPr>
          <p:nvPr>
            <p:ph type="title"/>
          </p:nvPr>
        </p:nvSpPr>
        <p:spPr>
          <a:xfrm>
            <a:off x="489031" y="0"/>
            <a:ext cx="8229600" cy="1143000"/>
          </a:xfrm>
        </p:spPr>
        <p:txBody>
          <a:bodyPr/>
          <a:lstStyle/>
          <a:p>
            <a:r>
              <a:rPr lang="zh-CN" altLang="en-US" sz="4000" dirty="0">
                <a:solidFill>
                  <a:srgbClr val="FF0000"/>
                </a:solidFill>
                <a:latin typeface="华文楷体" pitchFamily="2" charset="-122"/>
                <a:ea typeface="华文楷体" pitchFamily="2" charset="-122"/>
              </a:rPr>
              <a:t>社交型券商</a:t>
            </a:r>
            <a:r>
              <a:rPr lang="en-US" altLang="zh-CN" sz="4000" dirty="0">
                <a:solidFill>
                  <a:srgbClr val="FF0000"/>
                </a:solidFill>
                <a:latin typeface="华文楷体" pitchFamily="2" charset="-122"/>
                <a:ea typeface="华文楷体" pitchFamily="2" charset="-122"/>
              </a:rPr>
              <a:t>/</a:t>
            </a:r>
            <a:r>
              <a:rPr lang="zh-CN" altLang="en-US" sz="3200" dirty="0">
                <a:solidFill>
                  <a:srgbClr val="FF0000"/>
                </a:solidFill>
                <a:latin typeface="华文楷体" pitchFamily="2" charset="-122"/>
                <a:ea typeface="华文楷体" pitchFamily="2" charset="-122"/>
              </a:rPr>
              <a:t>案例：</a:t>
            </a:r>
            <a:r>
              <a:rPr lang="en-US" altLang="zh-CN" b="1" dirty="0">
                <a:solidFill>
                  <a:srgbClr val="191919"/>
                </a:solidFill>
                <a:latin typeface="华文楷体" panose="02010600040101010101" pitchFamily="2" charset="-122"/>
                <a:ea typeface="华文楷体" panose="02010600040101010101" pitchFamily="2" charset="-122"/>
              </a:rPr>
              <a:t> </a:t>
            </a:r>
            <a:r>
              <a:rPr lang="en-US" altLang="zh-CN" sz="2200" b="1" dirty="0">
                <a:solidFill>
                  <a:srgbClr val="191919"/>
                </a:solidFill>
                <a:latin typeface="华文楷体" panose="02010600040101010101" pitchFamily="2" charset="-122"/>
                <a:ea typeface="华文楷体" panose="02010600040101010101" pitchFamily="2" charset="-122"/>
              </a:rPr>
              <a:t>eToro</a:t>
            </a:r>
            <a:r>
              <a:rPr lang="zh-CN" altLang="en-US" sz="2200" b="1" dirty="0">
                <a:solidFill>
                  <a:srgbClr val="191919"/>
                </a:solidFill>
                <a:latin typeface="华文楷体" panose="02010600040101010101" pitchFamily="2" charset="-122"/>
                <a:ea typeface="华文楷体" panose="02010600040101010101" pitchFamily="2" charset="-122"/>
              </a:rPr>
              <a:t>来自以色列的社交型券商</a:t>
            </a:r>
            <a:endParaRPr lang="zh-CN" altLang="en-US" dirty="0"/>
          </a:p>
        </p:txBody>
      </p:sp>
      <p:sp>
        <p:nvSpPr>
          <p:cNvPr id="3" name="内容占位符 2">
            <a:extLst>
              <a:ext uri="{FF2B5EF4-FFF2-40B4-BE49-F238E27FC236}">
                <a16:creationId xmlns:a16="http://schemas.microsoft.com/office/drawing/2014/main" xmlns="" id="{A8A8C954-D011-462E-88F0-B24C60F21BF8}"/>
              </a:ext>
            </a:extLst>
          </p:cNvPr>
          <p:cNvSpPr>
            <a:spLocks noGrp="1"/>
          </p:cNvSpPr>
          <p:nvPr>
            <p:ph idx="1"/>
          </p:nvPr>
        </p:nvSpPr>
        <p:spPr>
          <a:xfrm>
            <a:off x="457200" y="1196752"/>
            <a:ext cx="8229600" cy="4929411"/>
          </a:xfrm>
        </p:spPr>
        <p:txBody>
          <a:bodyPr/>
          <a:lstStyle/>
          <a:p>
            <a:pPr marL="0" indent="0">
              <a:buNone/>
            </a:pPr>
            <a:r>
              <a:rPr lang="en-US" altLang="zh-CN" dirty="0" err="1">
                <a:latin typeface="华文楷体" panose="02010600040101010101" pitchFamily="2" charset="-122"/>
                <a:ea typeface="华文楷体" panose="02010600040101010101" pitchFamily="2" charset="-122"/>
              </a:rPr>
              <a:t>WebTrader</a:t>
            </a:r>
            <a:r>
              <a:rPr lang="zh-CN" altLang="en-US" dirty="0">
                <a:latin typeface="华文楷体" panose="02010600040101010101" pitchFamily="2" charset="-122"/>
                <a:ea typeface="华文楷体" panose="02010600040101010101" pitchFamily="2" charset="-122"/>
              </a:rPr>
              <a:t>的行情页面</a:t>
            </a:r>
            <a:endParaRPr lang="en-US" altLang="zh-CN" dirty="0">
              <a:latin typeface="华文楷体" panose="02010600040101010101" pitchFamily="2" charset="-122"/>
              <a:ea typeface="华文楷体" panose="02010600040101010101" pitchFamily="2" charset="-122"/>
            </a:endParaRPr>
          </a:p>
          <a:p>
            <a:pPr marL="0" indent="0">
              <a:buNone/>
            </a:pPr>
            <a:endParaRPr lang="zh-CN" altLang="en-US" dirty="0"/>
          </a:p>
        </p:txBody>
      </p:sp>
      <p:pic>
        <p:nvPicPr>
          <p:cNvPr id="4" name="图片 3">
            <a:extLst>
              <a:ext uri="{FF2B5EF4-FFF2-40B4-BE49-F238E27FC236}">
                <a16:creationId xmlns:a16="http://schemas.microsoft.com/office/drawing/2014/main" xmlns="" id="{03A5E84B-5E6A-470B-9E10-AC50ACB5EE41}"/>
              </a:ext>
            </a:extLst>
          </p:cNvPr>
          <p:cNvPicPr/>
          <p:nvPr/>
        </p:nvPicPr>
        <p:blipFill rotWithShape="1">
          <a:blip r:embed="rId2"/>
          <a:srcRect l="27450" t="31208" r="39502" b="50298"/>
          <a:stretch/>
        </p:blipFill>
        <p:spPr bwMode="auto">
          <a:xfrm>
            <a:off x="899592" y="2060848"/>
            <a:ext cx="7344816" cy="424787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75981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rgbClr val="FF0000"/>
                </a:solidFill>
                <a:latin typeface="华文楷体" pitchFamily="2" charset="-122"/>
                <a:ea typeface="华文楷体" pitchFamily="2" charset="-122"/>
              </a:rPr>
              <a:t>折扣券商（</a:t>
            </a:r>
            <a:r>
              <a:rPr lang="en-US" altLang="zh-CN" dirty="0">
                <a:solidFill>
                  <a:srgbClr val="FF0000"/>
                </a:solidFill>
                <a:latin typeface="华文楷体" pitchFamily="2" charset="-122"/>
                <a:ea typeface="华文楷体" pitchFamily="2" charset="-122"/>
              </a:rPr>
              <a:t>discount brokerage</a:t>
            </a:r>
            <a:r>
              <a:rPr lang="zh-CN" altLang="en-US" dirty="0">
                <a:solidFill>
                  <a:srgbClr val="FF0000"/>
                </a:solidFill>
                <a:latin typeface="华文楷体" pitchFamily="2" charset="-122"/>
                <a:ea typeface="华文楷体" pitchFamily="2" charset="-122"/>
              </a:rPr>
              <a:t>）</a:t>
            </a:r>
          </a:p>
        </p:txBody>
      </p:sp>
      <p:sp>
        <p:nvSpPr>
          <p:cNvPr id="3" name="内容占位符 2"/>
          <p:cNvSpPr>
            <a:spLocks noGrp="1"/>
          </p:cNvSpPr>
          <p:nvPr>
            <p:ph idx="1"/>
          </p:nvPr>
        </p:nvSpPr>
        <p:spPr/>
        <p:txBody>
          <a:bodyPr/>
          <a:lstStyle/>
          <a:p>
            <a:pPr>
              <a:buNone/>
            </a:pPr>
            <a:r>
              <a:rPr lang="zh-CN" altLang="en-US" dirty="0" smtClean="0">
                <a:solidFill>
                  <a:srgbClr val="7030A0"/>
                </a:solidFill>
                <a:latin typeface="华文楷体" pitchFamily="2" charset="-122"/>
                <a:ea typeface="华文楷体" pitchFamily="2" charset="-122"/>
              </a:rPr>
              <a:t>经历</a:t>
            </a:r>
            <a:r>
              <a:rPr lang="en-US" altLang="zh-CN" dirty="0" smtClean="0">
                <a:solidFill>
                  <a:srgbClr val="7030A0"/>
                </a:solidFill>
                <a:latin typeface="华文楷体" pitchFamily="2" charset="-122"/>
                <a:ea typeface="华文楷体" pitchFamily="2" charset="-122"/>
              </a:rPr>
              <a:t>40</a:t>
            </a:r>
            <a:r>
              <a:rPr lang="zh-CN" altLang="en-US" dirty="0" smtClean="0">
                <a:solidFill>
                  <a:srgbClr val="7030A0"/>
                </a:solidFill>
                <a:latin typeface="华文楷体" pitchFamily="2" charset="-122"/>
                <a:ea typeface="华文楷体" pitchFamily="2" charset="-122"/>
              </a:rPr>
              <a:t>多年</a:t>
            </a:r>
            <a:r>
              <a:rPr lang="zh-CN" altLang="en-US" dirty="0">
                <a:solidFill>
                  <a:srgbClr val="7030A0"/>
                </a:solidFill>
                <a:latin typeface="华文楷体" pitchFamily="2" charset="-122"/>
                <a:ea typeface="华文楷体" pitchFamily="2" charset="-122"/>
              </a:rPr>
              <a:t>的发展，目前在线折扣券商细分三个方向：</a:t>
            </a:r>
          </a:p>
          <a:p>
            <a:pPr>
              <a:lnSpc>
                <a:spcPct val="170000"/>
              </a:lnSpc>
              <a:spcAft>
                <a:spcPts val="600"/>
              </a:spcAft>
              <a:buNone/>
            </a:pPr>
            <a:r>
              <a:rPr lang="en-US" altLang="zh-CN" dirty="0">
                <a:latin typeface="华文楷体" pitchFamily="2" charset="-122"/>
                <a:ea typeface="华文楷体" pitchFamily="2" charset="-122"/>
              </a:rPr>
              <a:t>• </a:t>
            </a:r>
            <a:r>
              <a:rPr lang="zh-CN" altLang="en-US" dirty="0">
                <a:latin typeface="华文楷体" pitchFamily="2" charset="-122"/>
                <a:ea typeface="华文楷体" pitchFamily="2" charset="-122"/>
              </a:rPr>
              <a:t>坚持</a:t>
            </a:r>
            <a:r>
              <a:rPr lang="zh-CN" altLang="en-US" dirty="0" smtClean="0">
                <a:latin typeface="华文楷体" pitchFamily="2" charset="-122"/>
                <a:ea typeface="华文楷体" pitchFamily="2" charset="-122"/>
              </a:rPr>
              <a:t>“深度低佣金”；</a:t>
            </a:r>
            <a:endParaRPr lang="zh-CN" altLang="en-US" dirty="0">
              <a:latin typeface="华文楷体" pitchFamily="2" charset="-122"/>
              <a:ea typeface="华文楷体" pitchFamily="2" charset="-122"/>
            </a:endParaRPr>
          </a:p>
          <a:p>
            <a:pPr>
              <a:lnSpc>
                <a:spcPct val="170000"/>
              </a:lnSpc>
              <a:spcAft>
                <a:spcPts val="600"/>
              </a:spcAft>
              <a:buNone/>
            </a:pPr>
            <a:r>
              <a:rPr lang="en-US" altLang="zh-CN" dirty="0">
                <a:latin typeface="华文楷体" pitchFamily="2" charset="-122"/>
                <a:ea typeface="华文楷体" pitchFamily="2" charset="-122"/>
              </a:rPr>
              <a:t>• </a:t>
            </a:r>
            <a:r>
              <a:rPr lang="zh-CN" altLang="en-US" dirty="0">
                <a:latin typeface="华文楷体" pitchFamily="2" charset="-122"/>
                <a:ea typeface="华文楷体" pitchFamily="2" charset="-122"/>
              </a:rPr>
              <a:t>专注提供交易</a:t>
            </a:r>
            <a:r>
              <a:rPr lang="zh-CN" altLang="en-US" dirty="0" smtClean="0">
                <a:latin typeface="华文楷体" pitchFamily="2" charset="-122"/>
                <a:ea typeface="华文楷体" pitchFamily="2" charset="-122"/>
              </a:rPr>
              <a:t>服务；</a:t>
            </a:r>
            <a:endParaRPr lang="zh-CN" altLang="en-US" dirty="0">
              <a:latin typeface="华文楷体" pitchFamily="2" charset="-122"/>
              <a:ea typeface="华文楷体" pitchFamily="2" charset="-122"/>
            </a:endParaRPr>
          </a:p>
          <a:p>
            <a:pPr>
              <a:lnSpc>
                <a:spcPct val="170000"/>
              </a:lnSpc>
              <a:spcAft>
                <a:spcPts val="600"/>
              </a:spcAft>
              <a:buNone/>
            </a:pPr>
            <a:r>
              <a:rPr lang="en-US" altLang="zh-CN" dirty="0">
                <a:latin typeface="华文楷体" pitchFamily="2" charset="-122"/>
                <a:ea typeface="华文楷体" pitchFamily="2" charset="-122"/>
              </a:rPr>
              <a:t>• </a:t>
            </a:r>
            <a:r>
              <a:rPr lang="zh-CN" altLang="en-US" dirty="0">
                <a:latin typeface="华文楷体" pitchFamily="2" charset="-122"/>
                <a:ea typeface="华文楷体" pitchFamily="2" charset="-122"/>
              </a:rPr>
              <a:t>转型</a:t>
            </a:r>
            <a:r>
              <a:rPr lang="zh-CN" altLang="en-US" dirty="0" smtClean="0">
                <a:latin typeface="华文楷体" pitchFamily="2" charset="-122"/>
                <a:ea typeface="华文楷体" pitchFamily="2" charset="-122"/>
              </a:rPr>
              <a:t>“多元化经营”；</a:t>
            </a:r>
            <a:endParaRPr lang="zh-CN" altLang="en-US" dirty="0">
              <a:latin typeface="华文楷体" pitchFamily="2" charset="-122"/>
              <a:ea typeface="华文楷体" pitchFamily="2"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E86FD31-525A-490F-AF07-C300688C9816}"/>
              </a:ext>
            </a:extLst>
          </p:cNvPr>
          <p:cNvSpPr>
            <a:spLocks noGrp="1"/>
          </p:cNvSpPr>
          <p:nvPr>
            <p:ph type="title"/>
          </p:nvPr>
        </p:nvSpPr>
        <p:spPr/>
        <p:txBody>
          <a:bodyPr/>
          <a:lstStyle/>
          <a:p>
            <a:r>
              <a:rPr lang="zh-CN" altLang="en-US" sz="4000" dirty="0">
                <a:solidFill>
                  <a:srgbClr val="FF0000"/>
                </a:solidFill>
                <a:latin typeface="华文楷体" pitchFamily="2" charset="-122"/>
                <a:ea typeface="华文楷体" pitchFamily="2" charset="-122"/>
              </a:rPr>
              <a:t>社交型券商</a:t>
            </a:r>
            <a:r>
              <a:rPr lang="en-US" altLang="zh-CN" sz="4000" dirty="0">
                <a:solidFill>
                  <a:srgbClr val="FF0000"/>
                </a:solidFill>
                <a:latin typeface="华文楷体" pitchFamily="2" charset="-122"/>
                <a:ea typeface="华文楷体" pitchFamily="2" charset="-122"/>
              </a:rPr>
              <a:t>/</a:t>
            </a:r>
            <a:r>
              <a:rPr lang="zh-CN" altLang="en-US" sz="3200" dirty="0">
                <a:solidFill>
                  <a:srgbClr val="FF0000"/>
                </a:solidFill>
                <a:latin typeface="华文楷体" pitchFamily="2" charset="-122"/>
                <a:ea typeface="华文楷体" pitchFamily="2" charset="-122"/>
              </a:rPr>
              <a:t>案例：</a:t>
            </a:r>
            <a:r>
              <a:rPr lang="en-US" altLang="zh-CN" b="1" dirty="0">
                <a:solidFill>
                  <a:srgbClr val="191919"/>
                </a:solidFill>
                <a:latin typeface="华文楷体" panose="02010600040101010101" pitchFamily="2" charset="-122"/>
                <a:ea typeface="华文楷体" panose="02010600040101010101" pitchFamily="2" charset="-122"/>
              </a:rPr>
              <a:t> </a:t>
            </a:r>
            <a:r>
              <a:rPr lang="en-US" altLang="zh-CN" sz="2200" b="1" dirty="0">
                <a:solidFill>
                  <a:srgbClr val="191919"/>
                </a:solidFill>
                <a:latin typeface="华文楷体" panose="02010600040101010101" pitchFamily="2" charset="-122"/>
                <a:ea typeface="华文楷体" panose="02010600040101010101" pitchFamily="2" charset="-122"/>
              </a:rPr>
              <a:t>eToro</a:t>
            </a:r>
            <a:r>
              <a:rPr lang="zh-CN" altLang="en-US" sz="2200" b="1" dirty="0">
                <a:solidFill>
                  <a:srgbClr val="191919"/>
                </a:solidFill>
                <a:latin typeface="华文楷体" panose="02010600040101010101" pitchFamily="2" charset="-122"/>
                <a:ea typeface="华文楷体" panose="02010600040101010101" pitchFamily="2" charset="-122"/>
              </a:rPr>
              <a:t>来自以色列的社交型券商</a:t>
            </a:r>
            <a:endParaRPr lang="zh-CN" altLang="en-US" dirty="0"/>
          </a:p>
        </p:txBody>
      </p:sp>
      <p:sp>
        <p:nvSpPr>
          <p:cNvPr id="3" name="内容占位符 2">
            <a:extLst>
              <a:ext uri="{FF2B5EF4-FFF2-40B4-BE49-F238E27FC236}">
                <a16:creationId xmlns:a16="http://schemas.microsoft.com/office/drawing/2014/main" xmlns="" id="{691A33F1-61AC-4EC4-860D-A2191D5B696F}"/>
              </a:ext>
            </a:extLst>
          </p:cNvPr>
          <p:cNvSpPr>
            <a:spLocks noGrp="1"/>
          </p:cNvSpPr>
          <p:nvPr>
            <p:ph idx="1"/>
          </p:nvPr>
        </p:nvSpPr>
        <p:spPr>
          <a:xfrm>
            <a:off x="457200" y="1600200"/>
            <a:ext cx="8229600" cy="4925144"/>
          </a:xfrm>
        </p:spPr>
        <p:txBody>
          <a:bodyPr>
            <a:normAutofit lnSpcReduction="10000"/>
          </a:bodyPr>
          <a:lstStyle/>
          <a:p>
            <a:pPr algn="just">
              <a:spcBef>
                <a:spcPts val="600"/>
              </a:spcBef>
              <a:spcAft>
                <a:spcPts val="600"/>
              </a:spcAft>
              <a:buFont typeface="Wingdings" panose="05000000000000000000" pitchFamily="2" charset="2"/>
              <a:buChar char="ü"/>
            </a:pP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采取高手激励机制，根据业绩一致性和合格跟投者数目，对交易高手进行奖励；</a:t>
            </a:r>
            <a:endParaRPr lang="en-US" altLang="zh-CN" dirty="0">
              <a:solidFill>
                <a:srgbClr val="191919"/>
              </a:solidFill>
              <a:latin typeface="华文楷体" panose="02010600040101010101" pitchFamily="2" charset="-122"/>
              <a:ea typeface="华文楷体" panose="02010600040101010101" pitchFamily="2" charset="-122"/>
            </a:endParaRPr>
          </a:p>
          <a:p>
            <a:pPr algn="just">
              <a:spcBef>
                <a:spcPts val="600"/>
              </a:spcBef>
              <a:spcAft>
                <a:spcPts val="600"/>
              </a:spcAft>
              <a:buFont typeface="Wingdings" panose="05000000000000000000" pitchFamily="2" charset="2"/>
              <a:buChar char="ü"/>
            </a:pPr>
            <a:r>
              <a:rPr lang="zh-CN" altLang="en-US" b="1" dirty="0">
                <a:solidFill>
                  <a:srgbClr val="7030A0"/>
                </a:solidFill>
                <a:latin typeface="华文楷体" panose="02010600040101010101" pitchFamily="2" charset="-122"/>
                <a:ea typeface="华文楷体" panose="02010600040101010101" pitchFamily="2" charset="-122"/>
              </a:rPr>
              <a:t>点差收益</a:t>
            </a:r>
            <a:r>
              <a:rPr lang="zh-CN" altLang="en-US" dirty="0">
                <a:solidFill>
                  <a:srgbClr val="191919"/>
                </a:solidFill>
                <a:latin typeface="华文楷体" panose="02010600040101010101" pitchFamily="2" charset="-122"/>
                <a:ea typeface="华文楷体" panose="02010600040101010101" pitchFamily="2" charset="-122"/>
              </a:rPr>
              <a:t>是</a:t>
            </a: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的主要盈利来源。作为经纪商，</a:t>
            </a: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从银行间市场自动获得报价，然后通过所获报价的价差中加减平台的额外点差之后重新算出买入价和卖出价，再向客户报价；</a:t>
            </a:r>
            <a:endParaRPr lang="en-US" altLang="zh-CN" dirty="0">
              <a:solidFill>
                <a:srgbClr val="191919"/>
              </a:solidFill>
              <a:latin typeface="华文楷体" panose="02010600040101010101" pitchFamily="2" charset="-122"/>
              <a:ea typeface="华文楷体" panose="02010600040101010101" pitchFamily="2" charset="-122"/>
            </a:endParaRPr>
          </a:p>
          <a:p>
            <a:pPr algn="just">
              <a:spcBef>
                <a:spcPts val="600"/>
              </a:spcBef>
              <a:spcAft>
                <a:spcPts val="600"/>
              </a:spcAft>
              <a:buFont typeface="Wingdings" panose="05000000000000000000" pitchFamily="2" charset="2"/>
              <a:buChar char="ü"/>
            </a:pPr>
            <a:r>
              <a:rPr lang="zh-CN" altLang="en-US" dirty="0">
                <a:solidFill>
                  <a:srgbClr val="191919"/>
                </a:solidFill>
                <a:latin typeface="华文楷体" panose="02010600040101010101" pitchFamily="2" charset="-122"/>
                <a:ea typeface="华文楷体" panose="02010600040101010101" pitchFamily="2" charset="-122"/>
              </a:rPr>
              <a:t>平台交易高手越多，吸引的跟单用户就越多，交易量就越大，</a:t>
            </a:r>
            <a:r>
              <a:rPr lang="en-US" altLang="zh-CN" dirty="0">
                <a:solidFill>
                  <a:srgbClr val="191919"/>
                </a:solidFill>
                <a:latin typeface="华文楷体" panose="02010600040101010101" pitchFamily="2" charset="-122"/>
                <a:ea typeface="华文楷体" panose="02010600040101010101" pitchFamily="2" charset="-122"/>
              </a:rPr>
              <a:t>eToro</a:t>
            </a:r>
            <a:r>
              <a:rPr lang="zh-CN" altLang="en-US" dirty="0">
                <a:solidFill>
                  <a:srgbClr val="191919"/>
                </a:solidFill>
                <a:latin typeface="华文楷体" panose="02010600040101010101" pitchFamily="2" charset="-122"/>
                <a:ea typeface="华文楷体" panose="02010600040101010101" pitchFamily="2" charset="-122"/>
              </a:rPr>
              <a:t>赚取的点差就越多。</a:t>
            </a:r>
            <a:endParaRPr lang="zh-CN" altLang="en-US"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9387730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2671" y="116632"/>
            <a:ext cx="8229600" cy="1143000"/>
          </a:xfrm>
        </p:spPr>
        <p:txBody>
          <a:bodyPr>
            <a:normAutofit/>
          </a:bodyPr>
          <a:lstStyle/>
          <a:p>
            <a:r>
              <a:rPr lang="zh-CN" altLang="en-US" dirty="0">
                <a:solidFill>
                  <a:srgbClr val="FF0000"/>
                </a:solidFill>
                <a:latin typeface="华文楷体" pitchFamily="2" charset="-122"/>
                <a:ea typeface="华文楷体" pitchFamily="2" charset="-122"/>
              </a:rPr>
              <a:t>众筹型券商</a:t>
            </a:r>
          </a:p>
        </p:txBody>
      </p:sp>
      <p:sp>
        <p:nvSpPr>
          <p:cNvPr id="3" name="内容占位符 2"/>
          <p:cNvSpPr>
            <a:spLocks noGrp="1"/>
          </p:cNvSpPr>
          <p:nvPr>
            <p:ph idx="1"/>
          </p:nvPr>
        </p:nvSpPr>
        <p:spPr/>
        <p:txBody>
          <a:bodyPr>
            <a:normAutofit/>
          </a:bodyPr>
          <a:lstStyle/>
          <a:p>
            <a:pPr>
              <a:lnSpc>
                <a:spcPct val="150000"/>
              </a:lnSpc>
              <a:spcBef>
                <a:spcPts val="600"/>
              </a:spcBef>
              <a:spcAft>
                <a:spcPts val="600"/>
              </a:spcAft>
              <a:buFont typeface="Wingdings" panose="05000000000000000000" pitchFamily="2" charset="2"/>
              <a:buChar char="ü"/>
            </a:pPr>
            <a:r>
              <a:rPr lang="zh-CN" altLang="en-US" dirty="0">
                <a:latin typeface="华文楷体" pitchFamily="2" charset="-122"/>
                <a:ea typeface="华文楷体" pitchFamily="2" charset="-122"/>
              </a:rPr>
              <a:t>  </a:t>
            </a:r>
            <a:r>
              <a:rPr lang="en-US" altLang="zh-CN" dirty="0" smtClean="0">
                <a:latin typeface="华文楷体" pitchFamily="2" charset="-122"/>
                <a:ea typeface="华文楷体" pitchFamily="2" charset="-122"/>
              </a:rPr>
              <a:t>2008</a:t>
            </a:r>
            <a:r>
              <a:rPr lang="zh-CN" altLang="en-US" dirty="0">
                <a:latin typeface="华文楷体" pitchFamily="2" charset="-122"/>
                <a:ea typeface="华文楷体" pitchFamily="2" charset="-122"/>
              </a:rPr>
              <a:t>年之后，众筹模式在全球范围内大规模兴起，推动互联网券商的模式创新；</a:t>
            </a:r>
            <a:endParaRPr lang="en-US" altLang="zh-CN" dirty="0">
              <a:latin typeface="华文楷体" pitchFamily="2" charset="-122"/>
              <a:ea typeface="华文楷体" pitchFamily="2" charset="-122"/>
            </a:endParaRPr>
          </a:p>
          <a:p>
            <a:pPr>
              <a:lnSpc>
                <a:spcPct val="150000"/>
              </a:lnSpc>
              <a:spcBef>
                <a:spcPts val="600"/>
              </a:spcBef>
              <a:spcAft>
                <a:spcPts val="600"/>
              </a:spcAft>
              <a:buFont typeface="Wingdings" panose="05000000000000000000" pitchFamily="2" charset="2"/>
              <a:buChar char="ü"/>
            </a:pPr>
            <a:r>
              <a:rPr lang="zh-CN" altLang="en-US" dirty="0">
                <a:latin typeface="华文楷体" pitchFamily="2" charset="-122"/>
                <a:ea typeface="华文楷体" pitchFamily="2" charset="-122"/>
              </a:rPr>
              <a:t>伴随着共享经济的兴起，产生了以</a:t>
            </a:r>
            <a:r>
              <a:rPr lang="en-US" altLang="zh-CN" dirty="0">
                <a:latin typeface="华文楷体" pitchFamily="2" charset="-122"/>
                <a:ea typeface="华文楷体" pitchFamily="2" charset="-122"/>
              </a:rPr>
              <a:t>Loyal 3</a:t>
            </a:r>
            <a:r>
              <a:rPr lang="zh-CN" altLang="en-US" dirty="0">
                <a:latin typeface="华文楷体" pitchFamily="2" charset="-122"/>
                <a:ea typeface="华文楷体" pitchFamily="2" charset="-122"/>
              </a:rPr>
              <a:t>为代表的“众筹型券商”；</a:t>
            </a:r>
          </a:p>
          <a:p>
            <a:pPr>
              <a:buFont typeface="Wingdings" panose="05000000000000000000" pitchFamily="2" charset="2"/>
              <a:buChar char="ü"/>
            </a:pPr>
            <a:r>
              <a:rPr lang="zh-CN" altLang="en-US" dirty="0">
                <a:solidFill>
                  <a:prstClr val="black"/>
                </a:solidFill>
                <a:latin typeface="华文楷体" pitchFamily="2" charset="-122"/>
                <a:ea typeface="华文楷体" pitchFamily="2" charset="-122"/>
              </a:rPr>
              <a:t>众筹型券商不是券商行业中的主流，代表公司相对较少。</a:t>
            </a:r>
            <a:endParaRPr lang="en-US" altLang="zh-CN" dirty="0">
              <a:latin typeface="华文楷体" pitchFamily="2" charset="-122"/>
              <a:ea typeface="华文楷体"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7504" y="274638"/>
            <a:ext cx="8579296" cy="1143000"/>
          </a:xfrm>
        </p:spPr>
        <p:txBody>
          <a:bodyPr>
            <a:normAutofit fontScale="90000"/>
          </a:bodyPr>
          <a:lstStyle/>
          <a:p>
            <a:r>
              <a:rPr lang="zh-CN" altLang="en-US" dirty="0">
                <a:solidFill>
                  <a:srgbClr val="FF0000"/>
                </a:solidFill>
                <a:latin typeface="华文楷体" pitchFamily="2" charset="-122"/>
                <a:ea typeface="华文楷体" pitchFamily="2" charset="-122"/>
              </a:rPr>
              <a:t>众筹型券商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a:t>
            </a:r>
            <a:r>
              <a:rPr lang="en-US" altLang="zh-CN" sz="2700" dirty="0">
                <a:solidFill>
                  <a:srgbClr val="FF0000"/>
                </a:solidFill>
                <a:latin typeface="华文楷体" pitchFamily="2" charset="-122"/>
                <a:ea typeface="华文楷体" pitchFamily="2" charset="-122"/>
              </a:rPr>
              <a:t>Loyal 3</a:t>
            </a:r>
            <a:r>
              <a:rPr lang="zh-CN" altLang="en-US" sz="2700" b="1" dirty="0">
                <a:solidFill>
                  <a:srgbClr val="7030A0"/>
                </a:solidFill>
                <a:latin typeface="华文楷体" pitchFamily="2" charset="-122"/>
                <a:ea typeface="华文楷体" pitchFamily="2" charset="-122"/>
              </a:rPr>
              <a:t>面向零售消费公司的众筹券商</a:t>
            </a:r>
            <a:endParaRPr lang="zh-CN" altLang="en-US" sz="2700" dirty="0">
              <a:latin typeface="华文楷体" pitchFamily="2" charset="-122"/>
              <a:ea typeface="华文楷体" pitchFamily="2" charset="-122"/>
            </a:endParaRPr>
          </a:p>
        </p:txBody>
      </p:sp>
      <p:sp>
        <p:nvSpPr>
          <p:cNvPr id="3" name="内容占位符 2"/>
          <p:cNvSpPr>
            <a:spLocks noGrp="1"/>
          </p:cNvSpPr>
          <p:nvPr>
            <p:ph idx="1"/>
          </p:nvPr>
        </p:nvSpPr>
        <p:spPr>
          <a:xfrm>
            <a:off x="116919" y="1704949"/>
            <a:ext cx="8856984" cy="4525963"/>
          </a:xfrm>
        </p:spPr>
        <p:txBody>
          <a:bodyPr>
            <a:normAutofit lnSpcReduction="10000"/>
          </a:bodyPr>
          <a:lstStyle/>
          <a:p>
            <a:pPr>
              <a:lnSpc>
                <a:spcPct val="150000"/>
              </a:lnSpc>
              <a:spcBef>
                <a:spcPts val="600"/>
              </a:spcBef>
              <a:spcAft>
                <a:spcPts val="600"/>
              </a:spcAft>
              <a:buFont typeface="Wingdings" panose="05000000000000000000" pitchFamily="2" charset="2"/>
              <a:buChar char="ü"/>
            </a:pPr>
            <a:r>
              <a:rPr lang="en-US" altLang="zh-CN" dirty="0">
                <a:latin typeface="华文楷体" pitchFamily="2" charset="-122"/>
                <a:ea typeface="华文楷体" pitchFamily="2" charset="-122"/>
              </a:rPr>
              <a:t>2008</a:t>
            </a:r>
            <a:r>
              <a:rPr lang="zh-CN" altLang="en-US" dirty="0">
                <a:latin typeface="华文楷体" pitchFamily="2" charset="-122"/>
                <a:ea typeface="华文楷体" pitchFamily="2" charset="-122"/>
              </a:rPr>
              <a:t>年成立于美国旧金山，拥有美国</a:t>
            </a:r>
            <a:r>
              <a:rPr lang="en-US" altLang="zh-CN" dirty="0">
                <a:latin typeface="华文楷体" pitchFamily="2" charset="-122"/>
                <a:ea typeface="华文楷体" pitchFamily="2" charset="-122"/>
              </a:rPr>
              <a:t>SEC</a:t>
            </a:r>
            <a:r>
              <a:rPr lang="zh-CN" altLang="en-US" dirty="0">
                <a:latin typeface="华文楷体" pitchFamily="2" charset="-122"/>
                <a:ea typeface="华文楷体" pitchFamily="2" charset="-122"/>
              </a:rPr>
              <a:t>颁发的券商牌照；</a:t>
            </a:r>
            <a:endParaRPr lang="en-US" altLang="zh-CN" dirty="0">
              <a:latin typeface="华文楷体" pitchFamily="2" charset="-122"/>
              <a:ea typeface="华文楷体" pitchFamily="2" charset="-122"/>
            </a:endParaRPr>
          </a:p>
          <a:p>
            <a:pPr>
              <a:lnSpc>
                <a:spcPct val="150000"/>
              </a:lnSpc>
              <a:spcBef>
                <a:spcPts val="600"/>
              </a:spcBef>
              <a:spcAft>
                <a:spcPts val="600"/>
              </a:spcAft>
              <a:buFont typeface="Wingdings" panose="05000000000000000000" pitchFamily="2" charset="2"/>
              <a:buChar char="ü"/>
            </a:pPr>
            <a:r>
              <a:rPr lang="en-US" altLang="zh-CN" dirty="0">
                <a:latin typeface="华文楷体" pitchFamily="2" charset="-122"/>
                <a:ea typeface="华文楷体" pitchFamily="2" charset="-122"/>
              </a:rPr>
              <a:t>Loyal3</a:t>
            </a:r>
            <a:r>
              <a:rPr lang="zh-CN" altLang="en-US" dirty="0">
                <a:latin typeface="华文楷体" pitchFamily="2" charset="-122"/>
                <a:ea typeface="华文楷体" pitchFamily="2" charset="-122"/>
              </a:rPr>
              <a:t>定位于“粉丝经济”，核心理念是“拥有你所爱”，券商名很好地传达了这一理念；</a:t>
            </a:r>
            <a:endParaRPr lang="en-US" altLang="zh-CN" dirty="0">
              <a:latin typeface="华文楷体" pitchFamily="2" charset="-122"/>
              <a:ea typeface="华文楷体" pitchFamily="2" charset="-122"/>
            </a:endParaRPr>
          </a:p>
          <a:p>
            <a:pPr>
              <a:lnSpc>
                <a:spcPct val="150000"/>
              </a:lnSpc>
              <a:spcBef>
                <a:spcPts val="600"/>
              </a:spcBef>
              <a:spcAft>
                <a:spcPts val="600"/>
              </a:spcAft>
              <a:buFont typeface="Wingdings" panose="05000000000000000000" pitchFamily="2" charset="2"/>
              <a:buChar char="ü"/>
            </a:pPr>
            <a:r>
              <a:rPr lang="zh-CN" altLang="en-US" dirty="0">
                <a:latin typeface="华文楷体" pitchFamily="2" charset="-122"/>
                <a:ea typeface="华文楷体" pitchFamily="2" charset="-122"/>
              </a:rPr>
              <a:t>“</a:t>
            </a:r>
            <a:r>
              <a:rPr lang="en-US" altLang="zh-CN" dirty="0">
                <a:latin typeface="华文楷体" pitchFamily="2" charset="-122"/>
                <a:ea typeface="华文楷体" pitchFamily="2" charset="-122"/>
              </a:rPr>
              <a:t>Loyal”</a:t>
            </a:r>
            <a:r>
              <a:rPr lang="zh-CN" altLang="en-US" dirty="0">
                <a:latin typeface="华文楷体" pitchFamily="2" charset="-122"/>
                <a:ea typeface="华文楷体" pitchFamily="2" charset="-122"/>
              </a:rPr>
              <a:t>表示“忠诚”；“</a:t>
            </a:r>
            <a:r>
              <a:rPr lang="en-US" altLang="zh-CN" dirty="0">
                <a:latin typeface="华文楷体" pitchFamily="2" charset="-122"/>
                <a:ea typeface="华文楷体" pitchFamily="2" charset="-122"/>
              </a:rPr>
              <a:t>3”</a:t>
            </a:r>
            <a:r>
              <a:rPr lang="zh-CN" altLang="en-US" dirty="0">
                <a:latin typeface="华文楷体" pitchFamily="2" charset="-122"/>
                <a:ea typeface="华文楷体" pitchFamily="2" charset="-122"/>
              </a:rPr>
              <a:t>则代表上市公司、持股股东和公司客户。</a:t>
            </a:r>
          </a:p>
        </p:txBody>
      </p:sp>
      <p:pic>
        <p:nvPicPr>
          <p:cNvPr id="4" name="图片 3"/>
          <p:cNvPicPr/>
          <p:nvPr/>
        </p:nvPicPr>
        <p:blipFill>
          <a:blip r:embed="rId2" cstate="print"/>
          <a:srcRect l="19143" t="26204" r="68336" b="54721"/>
          <a:stretch>
            <a:fillRect/>
          </a:stretch>
        </p:blipFill>
        <p:spPr bwMode="auto">
          <a:xfrm>
            <a:off x="116919" y="846138"/>
            <a:ext cx="1152128" cy="1224136"/>
          </a:xfrm>
          <a:prstGeom prst="rect">
            <a:avLst/>
          </a:prstGeom>
          <a:noFill/>
          <a:ln w="9525">
            <a:noFill/>
            <a:miter lim="800000"/>
            <a:headEnd/>
            <a:tailEnd/>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0"/>
            <a:ext cx="8229600" cy="1143000"/>
          </a:xfrm>
        </p:spPr>
        <p:txBody>
          <a:bodyPr>
            <a:normAutofit/>
          </a:bodyPr>
          <a:lstStyle/>
          <a:p>
            <a:r>
              <a:rPr lang="zh-CN" altLang="en-US" dirty="0">
                <a:solidFill>
                  <a:srgbClr val="FF0000"/>
                </a:solidFill>
                <a:latin typeface="华文楷体" pitchFamily="2" charset="-122"/>
                <a:ea typeface="华文楷体" pitchFamily="2" charset="-122"/>
              </a:rPr>
              <a:t>众筹型券商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a:t>
            </a:r>
            <a:r>
              <a:rPr lang="en-US" altLang="zh-CN" dirty="0">
                <a:solidFill>
                  <a:srgbClr val="FF0000"/>
                </a:solidFill>
                <a:latin typeface="华文楷体" pitchFamily="2" charset="-122"/>
                <a:ea typeface="华文楷体" pitchFamily="2" charset="-122"/>
              </a:rPr>
              <a:t>Loyal 3</a:t>
            </a:r>
            <a:endParaRPr lang="zh-CN" altLang="en-US" sz="3200" dirty="0">
              <a:latin typeface="华文楷体" pitchFamily="2" charset="-122"/>
              <a:ea typeface="华文楷体" pitchFamily="2" charset="-122"/>
            </a:endParaRPr>
          </a:p>
        </p:txBody>
      </p:sp>
      <p:sp>
        <p:nvSpPr>
          <p:cNvPr id="5" name="内容占位符 4"/>
          <p:cNvSpPr>
            <a:spLocks noGrp="1"/>
          </p:cNvSpPr>
          <p:nvPr>
            <p:ph idx="1"/>
          </p:nvPr>
        </p:nvSpPr>
        <p:spPr>
          <a:xfrm>
            <a:off x="467544" y="1052736"/>
            <a:ext cx="8229600" cy="5256584"/>
          </a:xfrm>
        </p:spPr>
        <p:txBody>
          <a:bodyPr>
            <a:normAutofit/>
          </a:bodyPr>
          <a:lstStyle/>
          <a:p>
            <a:pPr>
              <a:buFont typeface="Wingdings" panose="05000000000000000000" pitchFamily="2" charset="2"/>
              <a:buChar char="ü"/>
            </a:pPr>
            <a:r>
              <a:rPr lang="en-US" altLang="zh-CN" sz="2800" dirty="0">
                <a:latin typeface="华文楷体" pitchFamily="2" charset="-122"/>
                <a:ea typeface="华文楷体" pitchFamily="2" charset="-122"/>
              </a:rPr>
              <a:t>Loyal3</a:t>
            </a:r>
            <a:r>
              <a:rPr lang="zh-CN" altLang="en-US" sz="2800" dirty="0">
                <a:latin typeface="华文楷体" pitchFamily="2" charset="-122"/>
                <a:ea typeface="华文楷体" pitchFamily="2" charset="-122"/>
              </a:rPr>
              <a:t>交易的股票均为面向消费者的零售品牌，鼓励顾客购买公司的股票，增加品牌忠诚度，</a:t>
            </a:r>
            <a:r>
              <a:rPr lang="zh-CN" altLang="en-US" sz="2800" b="1" dirty="0">
                <a:solidFill>
                  <a:srgbClr val="7030A0"/>
                </a:solidFill>
                <a:latin typeface="华文楷体" pitchFamily="2" charset="-122"/>
                <a:ea typeface="华文楷体" pitchFamily="2" charset="-122"/>
              </a:rPr>
              <a:t>不对顾客收费，对上市公司收费。</a:t>
            </a:r>
            <a:r>
              <a:rPr lang="zh-CN" altLang="en-US" sz="2800" dirty="0">
                <a:latin typeface="华文楷体" pitchFamily="2" charset="-122"/>
                <a:ea typeface="华文楷体" pitchFamily="2" charset="-122"/>
              </a:rPr>
              <a:t>其本质是向公司的粉丝用户“募集”忠诚度的平台。</a:t>
            </a:r>
          </a:p>
          <a:p>
            <a:pPr>
              <a:buFont typeface="Wingdings" panose="05000000000000000000" pitchFamily="2" charset="2"/>
              <a:buChar char="ü"/>
            </a:pPr>
            <a:r>
              <a:rPr lang="en-US" altLang="zh-CN" sz="2800" dirty="0">
                <a:latin typeface="华文楷体" pitchFamily="2" charset="-122"/>
                <a:ea typeface="华文楷体" pitchFamily="2" charset="-122"/>
              </a:rPr>
              <a:t>Loyal3</a:t>
            </a:r>
            <a:r>
              <a:rPr lang="zh-CN" altLang="en-US" sz="2800" dirty="0">
                <a:latin typeface="华文楷体" pitchFamily="2" charset="-122"/>
                <a:ea typeface="华文楷体" pitchFamily="2" charset="-122"/>
              </a:rPr>
              <a:t>还作为承销商向个人投资者配售</a:t>
            </a:r>
            <a:r>
              <a:rPr lang="en-US" altLang="zh-CN" sz="2800" dirty="0" smtClean="0">
                <a:latin typeface="华文楷体" pitchFamily="2" charset="-122"/>
                <a:ea typeface="华文楷体" pitchFamily="2" charset="-122"/>
              </a:rPr>
              <a:t>IPO(Initial </a:t>
            </a:r>
            <a:r>
              <a:rPr lang="en-US" altLang="zh-CN" sz="2800" dirty="0">
                <a:latin typeface="华文楷体" pitchFamily="2" charset="-122"/>
                <a:ea typeface="华文楷体" pitchFamily="2" charset="-122"/>
              </a:rPr>
              <a:t>Public </a:t>
            </a:r>
            <a:r>
              <a:rPr lang="en-US" altLang="zh-CN" sz="2800" dirty="0" smtClean="0">
                <a:latin typeface="华文楷体" pitchFamily="2" charset="-122"/>
                <a:ea typeface="华文楷体" pitchFamily="2" charset="-122"/>
              </a:rPr>
              <a:t>Offering</a:t>
            </a:r>
            <a:r>
              <a:rPr lang="zh-CN" altLang="en-US" sz="2800" dirty="0">
                <a:latin typeface="华文楷体" pitchFamily="2" charset="-122"/>
                <a:ea typeface="华文楷体" pitchFamily="2" charset="-122"/>
              </a:rPr>
              <a:t>新股发行价格</a:t>
            </a:r>
            <a:r>
              <a:rPr lang="en-US" altLang="zh-CN" sz="2800" dirty="0" smtClean="0">
                <a:latin typeface="华文楷体" pitchFamily="2" charset="-122"/>
                <a:ea typeface="华文楷体" pitchFamily="2" charset="-122"/>
              </a:rPr>
              <a:t>)</a:t>
            </a:r>
            <a:r>
              <a:rPr lang="zh-CN" altLang="en-US" sz="2800" dirty="0" smtClean="0">
                <a:latin typeface="华文楷体" pitchFamily="2" charset="-122"/>
                <a:ea typeface="华文楷体" pitchFamily="2" charset="-122"/>
              </a:rPr>
              <a:t> 股票</a:t>
            </a:r>
            <a:r>
              <a:rPr lang="zh-CN" altLang="en-US" sz="2800" dirty="0">
                <a:latin typeface="华文楷体" pitchFamily="2" charset="-122"/>
                <a:ea typeface="华文楷体" pitchFamily="2" charset="-122"/>
              </a:rPr>
              <a:t>。</a:t>
            </a:r>
          </a:p>
        </p:txBody>
      </p:sp>
      <p:pic>
        <p:nvPicPr>
          <p:cNvPr id="6" name="图片 5"/>
          <p:cNvPicPr/>
          <p:nvPr/>
        </p:nvPicPr>
        <p:blipFill>
          <a:blip r:embed="rId2" cstate="print"/>
          <a:srcRect l="55502" t="43738" r="22105" b="24470"/>
          <a:stretch>
            <a:fillRect/>
          </a:stretch>
        </p:blipFill>
        <p:spPr bwMode="auto">
          <a:xfrm>
            <a:off x="2771800" y="3789040"/>
            <a:ext cx="4680520" cy="2736304"/>
          </a:xfrm>
          <a:prstGeom prst="rect">
            <a:avLst/>
          </a:prstGeom>
          <a:noFill/>
          <a:ln w="9525">
            <a:noFill/>
            <a:miter lim="800000"/>
            <a:headEnd/>
            <a:tailEnd/>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3866948-3604-44A0-A407-15ACB7BCFF7C}"/>
              </a:ext>
            </a:extLst>
          </p:cNvPr>
          <p:cNvSpPr>
            <a:spLocks noGrp="1"/>
          </p:cNvSpPr>
          <p:nvPr>
            <p:ph type="title"/>
          </p:nvPr>
        </p:nvSpPr>
        <p:spPr/>
        <p:txBody>
          <a:bodyPr/>
          <a:lstStyle/>
          <a:p>
            <a:r>
              <a:rPr lang="zh-CN" altLang="en-US" dirty="0">
                <a:solidFill>
                  <a:srgbClr val="FF0000"/>
                </a:solidFill>
                <a:latin typeface="华文楷体" pitchFamily="2" charset="-122"/>
                <a:ea typeface="华文楷体" pitchFamily="2" charset="-122"/>
              </a:rPr>
              <a:t>众筹型券商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a:t>
            </a:r>
            <a:r>
              <a:rPr lang="en-US" altLang="zh-CN" dirty="0">
                <a:solidFill>
                  <a:srgbClr val="FF0000"/>
                </a:solidFill>
                <a:latin typeface="华文楷体" pitchFamily="2" charset="-122"/>
                <a:ea typeface="华文楷体" pitchFamily="2" charset="-122"/>
              </a:rPr>
              <a:t>Loyal 3</a:t>
            </a:r>
            <a:endParaRPr lang="zh-CN" altLang="en-US" dirty="0"/>
          </a:p>
        </p:txBody>
      </p:sp>
      <p:sp>
        <p:nvSpPr>
          <p:cNvPr id="3" name="内容占位符 2">
            <a:extLst>
              <a:ext uri="{FF2B5EF4-FFF2-40B4-BE49-F238E27FC236}">
                <a16:creationId xmlns:a16="http://schemas.microsoft.com/office/drawing/2014/main" xmlns="" id="{F37A8C86-27DE-4E0D-90B5-CD475A325C22}"/>
              </a:ext>
            </a:extLst>
          </p:cNvPr>
          <p:cNvSpPr>
            <a:spLocks noGrp="1"/>
          </p:cNvSpPr>
          <p:nvPr>
            <p:ph idx="1"/>
          </p:nvPr>
        </p:nvSpPr>
        <p:spPr>
          <a:xfrm>
            <a:off x="611560" y="1628800"/>
            <a:ext cx="8229600" cy="4525963"/>
          </a:xfrm>
        </p:spPr>
        <p:txBody>
          <a:bodyPr>
            <a:normAutofit/>
          </a:bodyPr>
          <a:lstStyle/>
          <a:p>
            <a:pPr marL="0" indent="0">
              <a:spcAft>
                <a:spcPts val="600"/>
              </a:spcAft>
              <a:buNone/>
            </a:pPr>
            <a:r>
              <a:rPr lang="en-US" altLang="zh-CN" dirty="0">
                <a:solidFill>
                  <a:srgbClr val="7030A0"/>
                </a:solidFill>
                <a:latin typeface="华文楷体" panose="02010600040101010101" pitchFamily="2" charset="-122"/>
                <a:ea typeface="华文楷体" panose="02010600040101010101" pitchFamily="2" charset="-122"/>
              </a:rPr>
              <a:t>Loyal3</a:t>
            </a:r>
            <a:r>
              <a:rPr lang="zh-CN" altLang="en-US" dirty="0">
                <a:solidFill>
                  <a:srgbClr val="7030A0"/>
                </a:solidFill>
                <a:latin typeface="华文楷体" panose="02010600040101010101" pitchFamily="2" charset="-122"/>
                <a:ea typeface="华文楷体" panose="02010600040101010101" pitchFamily="2" charset="-122"/>
              </a:rPr>
              <a:t>向客户免费提供股票交易服务，投资流程简单：</a:t>
            </a:r>
          </a:p>
          <a:p>
            <a:pPr marL="0" indent="0">
              <a:lnSpc>
                <a:spcPct val="150000"/>
              </a:lnSpc>
              <a:spcBef>
                <a:spcPts val="600"/>
              </a:spcBef>
              <a:spcAft>
                <a:spcPts val="600"/>
              </a:spcAft>
              <a:buNone/>
            </a:pPr>
            <a:r>
              <a:rPr lang="en-US" altLang="zh-CN" dirty="0">
                <a:latin typeface="华文楷体" panose="02010600040101010101" pitchFamily="2" charset="-122"/>
                <a:ea typeface="华文楷体" panose="02010600040101010101" pitchFamily="2" charset="-122"/>
              </a:rPr>
              <a:t>(1)</a:t>
            </a:r>
            <a:r>
              <a:rPr lang="zh-CN" altLang="en-US" dirty="0">
                <a:latin typeface="华文楷体" panose="02010600040101010101" pitchFamily="2" charset="-122"/>
                <a:ea typeface="华文楷体" panose="02010600040101010101" pitchFamily="2" charset="-122"/>
              </a:rPr>
              <a:t>浏览并选择投资股票</a:t>
            </a:r>
            <a:r>
              <a:rPr lang="en-US" altLang="zh-CN" dirty="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a:p>
            <a:pPr marL="0" indent="0">
              <a:lnSpc>
                <a:spcPct val="150000"/>
              </a:lnSpc>
              <a:spcBef>
                <a:spcPts val="600"/>
              </a:spcBef>
              <a:spcAft>
                <a:spcPts val="600"/>
              </a:spcAft>
              <a:buNone/>
            </a:pPr>
            <a:r>
              <a:rPr lang="en-US" altLang="zh-CN" dirty="0">
                <a:latin typeface="华文楷体" panose="02010600040101010101" pitchFamily="2" charset="-122"/>
                <a:ea typeface="华文楷体" panose="02010600040101010101" pitchFamily="2" charset="-122"/>
              </a:rPr>
              <a:t>(2) </a:t>
            </a:r>
            <a:r>
              <a:rPr lang="zh-CN" altLang="en-US" dirty="0">
                <a:latin typeface="华文楷体" panose="02010600040101010101" pitchFamily="2" charset="-122"/>
                <a:ea typeface="华文楷体" panose="02010600040101010101" pitchFamily="2" charset="-122"/>
              </a:rPr>
              <a:t>选择金额并购买股票</a:t>
            </a:r>
            <a:r>
              <a:rPr lang="en-US" altLang="zh-CN" dirty="0">
                <a:latin typeface="华文楷体" panose="02010600040101010101" pitchFamily="2" charset="-122"/>
                <a:ea typeface="华文楷体" panose="02010600040101010101" pitchFamily="2" charset="-122"/>
              </a:rPr>
              <a:t>;</a:t>
            </a:r>
            <a:endParaRPr lang="zh-CN" altLang="en-US" dirty="0">
              <a:latin typeface="华文楷体" panose="02010600040101010101" pitchFamily="2" charset="-122"/>
              <a:ea typeface="华文楷体" panose="02010600040101010101" pitchFamily="2" charset="-122"/>
            </a:endParaRPr>
          </a:p>
          <a:p>
            <a:pPr marL="0" indent="0">
              <a:lnSpc>
                <a:spcPct val="150000"/>
              </a:lnSpc>
              <a:spcBef>
                <a:spcPts val="600"/>
              </a:spcBef>
              <a:spcAft>
                <a:spcPts val="600"/>
              </a:spcAft>
              <a:buNone/>
            </a:pPr>
            <a:r>
              <a:rPr lang="en-US" altLang="zh-CN" dirty="0">
                <a:latin typeface="华文楷体" panose="02010600040101010101" pitchFamily="2" charset="-122"/>
                <a:ea typeface="华文楷体" panose="02010600040101010101" pitchFamily="2" charset="-122"/>
              </a:rPr>
              <a:t>(3)Loyal 3</a:t>
            </a:r>
            <a:r>
              <a:rPr lang="zh-CN" altLang="en-US" dirty="0">
                <a:latin typeface="华文楷体" panose="02010600040101010101" pitchFamily="2" charset="-122"/>
                <a:ea typeface="华文楷体" panose="02010600040101010101" pitchFamily="2" charset="-122"/>
              </a:rPr>
              <a:t>可投资股票。</a:t>
            </a:r>
          </a:p>
          <a:p>
            <a:pPr marL="0" indent="0">
              <a:buNone/>
            </a:pPr>
            <a:endParaRPr lang="zh-CN" altLang="en-US" dirty="0"/>
          </a:p>
        </p:txBody>
      </p:sp>
    </p:spTree>
    <p:extLst>
      <p:ext uri="{BB962C8B-B14F-4D97-AF65-F5344CB8AC3E}">
        <p14:creationId xmlns:p14="http://schemas.microsoft.com/office/powerpoint/2010/main" val="9968596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B0B44DB8-7FD4-4BD8-BB4D-624FB2C25D5E}"/>
              </a:ext>
            </a:extLst>
          </p:cNvPr>
          <p:cNvSpPr>
            <a:spLocks noGrp="1"/>
          </p:cNvSpPr>
          <p:nvPr>
            <p:ph type="title"/>
          </p:nvPr>
        </p:nvSpPr>
        <p:spPr/>
        <p:txBody>
          <a:bodyPr/>
          <a:lstStyle/>
          <a:p>
            <a:r>
              <a:rPr lang="zh-CN" altLang="en-US" dirty="0">
                <a:solidFill>
                  <a:srgbClr val="FF0000"/>
                </a:solidFill>
                <a:latin typeface="华文楷体" pitchFamily="2" charset="-122"/>
                <a:ea typeface="华文楷体" pitchFamily="2" charset="-122"/>
              </a:rPr>
              <a:t>众筹型券商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a:t>
            </a:r>
            <a:r>
              <a:rPr lang="en-US" altLang="zh-CN" dirty="0">
                <a:solidFill>
                  <a:srgbClr val="FF0000"/>
                </a:solidFill>
                <a:latin typeface="华文楷体" pitchFamily="2" charset="-122"/>
                <a:ea typeface="华文楷体" pitchFamily="2" charset="-122"/>
              </a:rPr>
              <a:t>Loyal 3</a:t>
            </a:r>
            <a:endParaRPr lang="zh-CN" altLang="en-US" dirty="0"/>
          </a:p>
        </p:txBody>
      </p:sp>
      <p:sp>
        <p:nvSpPr>
          <p:cNvPr id="3" name="内容占位符 2">
            <a:extLst>
              <a:ext uri="{FF2B5EF4-FFF2-40B4-BE49-F238E27FC236}">
                <a16:creationId xmlns:a16="http://schemas.microsoft.com/office/drawing/2014/main" xmlns="" id="{D29EE0AB-CD50-4E1F-953B-9FB851D51221}"/>
              </a:ext>
            </a:extLst>
          </p:cNvPr>
          <p:cNvSpPr>
            <a:spLocks noGrp="1"/>
          </p:cNvSpPr>
          <p:nvPr>
            <p:ph idx="1"/>
          </p:nvPr>
        </p:nvSpPr>
        <p:spPr/>
        <p:txBody>
          <a:bodyPr/>
          <a:lstStyle/>
          <a:p>
            <a:pPr marL="0" indent="0">
              <a:buNone/>
            </a:pPr>
            <a:r>
              <a:rPr lang="en-US" altLang="zh-CN" dirty="0"/>
              <a:t>Loyal 3</a:t>
            </a:r>
            <a:r>
              <a:rPr lang="zh-CN" altLang="en-US" dirty="0"/>
              <a:t>可投资股票</a:t>
            </a:r>
            <a:endParaRPr lang="en-US" altLang="zh-CN" dirty="0"/>
          </a:p>
          <a:p>
            <a:pPr marL="0" indent="0">
              <a:buNone/>
            </a:pPr>
            <a:endParaRPr lang="zh-CN" altLang="en-US" dirty="0"/>
          </a:p>
        </p:txBody>
      </p:sp>
      <p:pic>
        <p:nvPicPr>
          <p:cNvPr id="4" name="图片 3">
            <a:extLst>
              <a:ext uri="{FF2B5EF4-FFF2-40B4-BE49-F238E27FC236}">
                <a16:creationId xmlns:a16="http://schemas.microsoft.com/office/drawing/2014/main" xmlns="" id="{B212A1ED-9D2F-4CF7-BF67-9CD84EB5C1E1}"/>
              </a:ext>
            </a:extLst>
          </p:cNvPr>
          <p:cNvPicPr/>
          <p:nvPr/>
        </p:nvPicPr>
        <p:blipFill rotWithShape="1">
          <a:blip r:embed="rId2"/>
          <a:srcRect l="26367" t="47101" r="38960" b="24870"/>
          <a:stretch/>
        </p:blipFill>
        <p:spPr bwMode="auto">
          <a:xfrm>
            <a:off x="539552" y="2492897"/>
            <a:ext cx="7920880" cy="381582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101347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93ADDC4-195E-4933-AC7C-436604984119}"/>
              </a:ext>
            </a:extLst>
          </p:cNvPr>
          <p:cNvSpPr>
            <a:spLocks noGrp="1"/>
          </p:cNvSpPr>
          <p:nvPr>
            <p:ph type="title"/>
          </p:nvPr>
        </p:nvSpPr>
        <p:spPr/>
        <p:txBody>
          <a:bodyPr/>
          <a:lstStyle/>
          <a:p>
            <a:r>
              <a:rPr lang="zh-CN" altLang="en-US" dirty="0">
                <a:solidFill>
                  <a:srgbClr val="FF0000"/>
                </a:solidFill>
                <a:latin typeface="华文楷体" pitchFamily="2" charset="-122"/>
                <a:ea typeface="华文楷体" pitchFamily="2" charset="-122"/>
              </a:rPr>
              <a:t>众筹型券商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a:t>
            </a:r>
            <a:r>
              <a:rPr lang="en-US" altLang="zh-CN" dirty="0">
                <a:solidFill>
                  <a:srgbClr val="FF0000"/>
                </a:solidFill>
                <a:latin typeface="华文楷体" pitchFamily="2" charset="-122"/>
                <a:ea typeface="华文楷体" pitchFamily="2" charset="-122"/>
              </a:rPr>
              <a:t>Loyal 3</a:t>
            </a:r>
            <a:endParaRPr lang="zh-CN" altLang="en-US" dirty="0"/>
          </a:p>
        </p:txBody>
      </p:sp>
      <p:pic>
        <p:nvPicPr>
          <p:cNvPr id="4" name="内容占位符 3">
            <a:extLst>
              <a:ext uri="{FF2B5EF4-FFF2-40B4-BE49-F238E27FC236}">
                <a16:creationId xmlns:a16="http://schemas.microsoft.com/office/drawing/2014/main" xmlns="" id="{253C7EE0-77B3-4088-A0A3-E25B96FA739E}"/>
              </a:ext>
            </a:extLst>
          </p:cNvPr>
          <p:cNvPicPr>
            <a:picLocks noGrp="1"/>
          </p:cNvPicPr>
          <p:nvPr>
            <p:ph idx="1"/>
          </p:nvPr>
        </p:nvPicPr>
        <p:blipFill rotWithShape="1">
          <a:blip r:embed="rId2"/>
          <a:srcRect l="27992" t="25140" r="38598" b="46542"/>
          <a:stretch/>
        </p:blipFill>
        <p:spPr bwMode="auto">
          <a:xfrm>
            <a:off x="457200" y="2204864"/>
            <a:ext cx="8435280" cy="4320480"/>
          </a:xfrm>
          <a:prstGeom prst="rect">
            <a:avLst/>
          </a:prstGeom>
          <a:ln>
            <a:noFill/>
          </a:ln>
          <a:extLst>
            <a:ext uri="{53640926-AAD7-44D8-BBD7-CCE9431645EC}">
              <a14:shadowObscured xmlns:a14="http://schemas.microsoft.com/office/drawing/2010/main"/>
            </a:ext>
          </a:extLst>
        </p:spPr>
      </p:pic>
      <p:sp>
        <p:nvSpPr>
          <p:cNvPr id="5" name="矩形 4">
            <a:extLst>
              <a:ext uri="{FF2B5EF4-FFF2-40B4-BE49-F238E27FC236}">
                <a16:creationId xmlns:a16="http://schemas.microsoft.com/office/drawing/2014/main" xmlns="" id="{137B83C1-79F5-4351-A5B7-854EFA6D0ED0}"/>
              </a:ext>
            </a:extLst>
          </p:cNvPr>
          <p:cNvSpPr/>
          <p:nvPr/>
        </p:nvSpPr>
        <p:spPr>
          <a:xfrm>
            <a:off x="1949165" y="1563039"/>
            <a:ext cx="2550827" cy="369332"/>
          </a:xfrm>
          <a:prstGeom prst="rect">
            <a:avLst/>
          </a:prstGeom>
        </p:spPr>
        <p:txBody>
          <a:bodyPr wrap="none">
            <a:spAutoFit/>
          </a:bodyPr>
          <a:lstStyle/>
          <a:p>
            <a:r>
              <a:rPr lang="en-US" altLang="zh-CN" dirty="0"/>
              <a:t>Loyal 3</a:t>
            </a:r>
            <a:r>
              <a:rPr lang="zh-CN" altLang="en-US" dirty="0"/>
              <a:t>上进行</a:t>
            </a:r>
            <a:r>
              <a:rPr lang="en-US" altLang="zh-CN" dirty="0"/>
              <a:t>IPO</a:t>
            </a:r>
            <a:r>
              <a:rPr lang="zh-CN" altLang="en-US" dirty="0"/>
              <a:t>的公司</a:t>
            </a:r>
          </a:p>
        </p:txBody>
      </p:sp>
    </p:spTree>
    <p:extLst>
      <p:ext uri="{BB962C8B-B14F-4D97-AF65-F5344CB8AC3E}">
        <p14:creationId xmlns:p14="http://schemas.microsoft.com/office/powerpoint/2010/main" val="37541624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CF2E609-0E3A-4BBF-9C63-BE736AE68485}"/>
              </a:ext>
            </a:extLst>
          </p:cNvPr>
          <p:cNvSpPr>
            <a:spLocks noGrp="1"/>
          </p:cNvSpPr>
          <p:nvPr>
            <p:ph type="title"/>
          </p:nvPr>
        </p:nvSpPr>
        <p:spPr>
          <a:xfrm>
            <a:off x="457200" y="0"/>
            <a:ext cx="8229600" cy="1143000"/>
          </a:xfrm>
        </p:spPr>
        <p:txBody>
          <a:bodyPr/>
          <a:lstStyle/>
          <a:p>
            <a:r>
              <a:rPr lang="zh-CN" altLang="en-US" dirty="0">
                <a:solidFill>
                  <a:srgbClr val="FF0000"/>
                </a:solidFill>
                <a:latin typeface="华文楷体" pitchFamily="2" charset="-122"/>
                <a:ea typeface="华文楷体" pitchFamily="2" charset="-122"/>
              </a:rPr>
              <a:t>众筹型券商</a:t>
            </a:r>
            <a:r>
              <a:rPr lang="en-US" altLang="zh-CN" dirty="0">
                <a:solidFill>
                  <a:srgbClr val="FF0000"/>
                </a:solidFill>
                <a:latin typeface="华文楷体" pitchFamily="2" charset="-122"/>
                <a:ea typeface="华文楷体" pitchFamily="2" charset="-122"/>
              </a:rPr>
              <a:t>/</a:t>
            </a:r>
            <a:r>
              <a:rPr lang="zh-CN" altLang="en-US" dirty="0">
                <a:solidFill>
                  <a:srgbClr val="FF0000"/>
                </a:solidFill>
                <a:latin typeface="华文楷体" pitchFamily="2" charset="-122"/>
                <a:ea typeface="华文楷体" pitchFamily="2" charset="-122"/>
              </a:rPr>
              <a:t>案例：</a:t>
            </a:r>
            <a:r>
              <a:rPr lang="en-US" altLang="zh-CN" dirty="0">
                <a:solidFill>
                  <a:srgbClr val="FF0000"/>
                </a:solidFill>
                <a:latin typeface="华文楷体" pitchFamily="2" charset="-122"/>
                <a:ea typeface="华文楷体" pitchFamily="2" charset="-122"/>
              </a:rPr>
              <a:t>Loyal 3</a:t>
            </a:r>
            <a:endParaRPr lang="zh-CN" altLang="en-US" dirty="0"/>
          </a:p>
        </p:txBody>
      </p:sp>
      <p:sp>
        <p:nvSpPr>
          <p:cNvPr id="3" name="内容占位符 2">
            <a:extLst>
              <a:ext uri="{FF2B5EF4-FFF2-40B4-BE49-F238E27FC236}">
                <a16:creationId xmlns:a16="http://schemas.microsoft.com/office/drawing/2014/main" xmlns="" id="{C9FBAF2B-353B-4013-AF4C-7D2088776692}"/>
              </a:ext>
            </a:extLst>
          </p:cNvPr>
          <p:cNvSpPr>
            <a:spLocks noGrp="1"/>
          </p:cNvSpPr>
          <p:nvPr>
            <p:ph idx="1"/>
          </p:nvPr>
        </p:nvSpPr>
        <p:spPr>
          <a:xfrm>
            <a:off x="457200" y="1268760"/>
            <a:ext cx="8229600" cy="4857403"/>
          </a:xfrm>
        </p:spPr>
        <p:txBody>
          <a:bodyPr>
            <a:normAutofit fontScale="92500"/>
          </a:bodyPr>
          <a:lstStyle/>
          <a:p>
            <a:pPr>
              <a:spcBef>
                <a:spcPts val="600"/>
              </a:spcBef>
              <a:spcAft>
                <a:spcPts val="600"/>
              </a:spcAft>
              <a:buFont typeface="Wingdings" panose="05000000000000000000" pitchFamily="2" charset="2"/>
              <a:buChar char="ü"/>
            </a:pPr>
            <a:r>
              <a:rPr lang="en-US" altLang="zh-CN" dirty="0">
                <a:latin typeface="华文楷体" panose="02010600040101010101" pitchFamily="2" charset="-122"/>
                <a:ea typeface="华文楷体" panose="02010600040101010101" pitchFamily="2" charset="-122"/>
              </a:rPr>
              <a:t>Loyal3</a:t>
            </a:r>
            <a:r>
              <a:rPr lang="zh-CN" altLang="en-US" dirty="0">
                <a:latin typeface="华文楷体" panose="02010600040101010101" pitchFamily="2" charset="-122"/>
                <a:ea typeface="华文楷体" panose="02010600040101010101" pitchFamily="2" charset="-122"/>
              </a:rPr>
              <a:t>收入来自向企业收取的费用，不收取交易费用</a:t>
            </a:r>
            <a:r>
              <a:rPr lang="en-US" altLang="zh-CN" dirty="0">
                <a:latin typeface="华文楷体" panose="02010600040101010101" pitchFamily="2" charset="-122"/>
                <a:ea typeface="华文楷体" panose="02010600040101010101" pitchFamily="2" charset="-122"/>
              </a:rPr>
              <a:t>;</a:t>
            </a:r>
          </a:p>
          <a:p>
            <a:pPr>
              <a:spcBef>
                <a:spcPts val="600"/>
              </a:spcBef>
              <a:spcAft>
                <a:spcPts val="600"/>
              </a:spcAft>
              <a:buFont typeface="Wingdings" panose="05000000000000000000" pitchFamily="2" charset="2"/>
              <a:buChar char="ü"/>
            </a:pPr>
            <a:r>
              <a:rPr lang="en-US" altLang="zh-CN" dirty="0">
                <a:latin typeface="华文楷体" panose="02010600040101010101" pitchFamily="2" charset="-122"/>
                <a:ea typeface="华文楷体" panose="02010600040101010101" pitchFamily="2" charset="-122"/>
              </a:rPr>
              <a:t>Loyal3</a:t>
            </a:r>
            <a:r>
              <a:rPr lang="zh-CN" altLang="en-US" dirty="0">
                <a:latin typeface="华文楷体" panose="02010600040101010101" pitchFamily="2" charset="-122"/>
                <a:ea typeface="华文楷体" panose="02010600040101010101" pitchFamily="2" charset="-122"/>
              </a:rPr>
              <a:t>很清晰地定位于“粉丝经济”，瞄准面向零售商的消费公司，例如</a:t>
            </a:r>
            <a:r>
              <a:rPr lang="en-US" altLang="zh-CN" dirty="0">
                <a:latin typeface="华文楷体" panose="02010600040101010101" pitchFamily="2" charset="-122"/>
                <a:ea typeface="华文楷体" panose="02010600040101010101" pitchFamily="2" charset="-122"/>
              </a:rPr>
              <a:t>AMC</a:t>
            </a:r>
            <a:r>
              <a:rPr lang="zh-CN" altLang="en-US"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Amazon</a:t>
            </a:r>
            <a:r>
              <a:rPr lang="zh-CN" altLang="en-US" dirty="0">
                <a:latin typeface="华文楷体" panose="02010600040101010101" pitchFamily="2" charset="-122"/>
                <a:ea typeface="华文楷体" panose="02010600040101010101" pitchFamily="2" charset="-122"/>
              </a:rPr>
              <a:t>、</a:t>
            </a:r>
            <a:r>
              <a:rPr lang="en-US" altLang="zh-CN" dirty="0">
                <a:latin typeface="华文楷体" panose="02010600040101010101" pitchFamily="2" charset="-122"/>
                <a:ea typeface="华文楷体" panose="02010600040101010101" pitchFamily="2" charset="-122"/>
              </a:rPr>
              <a:t>Coca-Cola</a:t>
            </a:r>
            <a:r>
              <a:rPr lang="zh-CN" altLang="en-US" dirty="0">
                <a:latin typeface="华文楷体" panose="02010600040101010101" pitchFamily="2" charset="-122"/>
                <a:ea typeface="华文楷体" panose="02010600040101010101" pitchFamily="2" charset="-122"/>
              </a:rPr>
              <a:t>等，为这些公司的顾客提供参与股票交易和</a:t>
            </a:r>
            <a:r>
              <a:rPr lang="en-US" altLang="zh-CN" dirty="0">
                <a:latin typeface="华文楷体" panose="02010600040101010101" pitchFamily="2" charset="-122"/>
                <a:ea typeface="华文楷体" panose="02010600040101010101" pitchFamily="2" charset="-122"/>
              </a:rPr>
              <a:t>IPO</a:t>
            </a:r>
            <a:r>
              <a:rPr lang="zh-CN" altLang="en-US" dirty="0">
                <a:latin typeface="华文楷体" panose="02010600040101010101" pitchFamily="2" charset="-122"/>
                <a:ea typeface="华文楷体" panose="02010600040101010101" pitchFamily="2" charset="-122"/>
              </a:rPr>
              <a:t>配售的机会</a:t>
            </a:r>
            <a:r>
              <a:rPr lang="en-US" altLang="zh-CN" dirty="0">
                <a:latin typeface="华文楷体" panose="02010600040101010101" pitchFamily="2" charset="-122"/>
                <a:ea typeface="华文楷体" panose="02010600040101010101" pitchFamily="2" charset="-122"/>
              </a:rPr>
              <a:t>;</a:t>
            </a:r>
          </a:p>
          <a:p>
            <a:pPr>
              <a:spcBef>
                <a:spcPts val="600"/>
              </a:spcBef>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为提升消费者品牌参与度和忠诚度，企业愿意支付这笔费用</a:t>
            </a:r>
            <a:r>
              <a:rPr lang="en-US" altLang="zh-CN" dirty="0">
                <a:latin typeface="华文楷体" panose="02010600040101010101" pitchFamily="2" charset="-122"/>
                <a:ea typeface="华文楷体" panose="02010600040101010101" pitchFamily="2" charset="-122"/>
              </a:rPr>
              <a:t>;</a:t>
            </a:r>
          </a:p>
          <a:p>
            <a:pPr>
              <a:spcBef>
                <a:spcPts val="600"/>
              </a:spcBef>
              <a:spcAft>
                <a:spcPts val="600"/>
              </a:spcAft>
              <a:buFont typeface="Wingdings" panose="05000000000000000000" pitchFamily="2" charset="2"/>
              <a:buChar char="ü"/>
            </a:pPr>
            <a:r>
              <a:rPr lang="en-US" altLang="zh-CN" dirty="0">
                <a:latin typeface="华文楷体" panose="02010600040101010101" pitchFamily="2" charset="-122"/>
                <a:ea typeface="华文楷体" panose="02010600040101010101" pitchFamily="2" charset="-122"/>
              </a:rPr>
              <a:t>Loyal3</a:t>
            </a:r>
            <a:r>
              <a:rPr lang="zh-CN" altLang="en-US" dirty="0">
                <a:latin typeface="华文楷体" panose="02010600040101010101" pitchFamily="2" charset="-122"/>
                <a:ea typeface="华文楷体" panose="02010600040101010101" pitchFamily="2" charset="-122"/>
              </a:rPr>
              <a:t>采用的是“批量交易”、能够节约成本。</a:t>
            </a:r>
            <a:endParaRPr lang="en-US" altLang="zh-CN"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387951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D07036-B72E-4ED4-AC82-D1090958A453}"/>
              </a:ext>
            </a:extLst>
          </p:cNvPr>
          <p:cNvSpPr>
            <a:spLocks noGrp="1"/>
          </p:cNvSpPr>
          <p:nvPr>
            <p:ph type="title"/>
          </p:nvPr>
        </p:nvSpPr>
        <p:spPr>
          <a:xfrm>
            <a:off x="251520" y="24268"/>
            <a:ext cx="8229600" cy="936104"/>
          </a:xfrm>
        </p:spPr>
        <p:txBody>
          <a:bodyPr/>
          <a:lstStyle/>
          <a:p>
            <a:r>
              <a:rPr lang="zh-CN" altLang="en-US" dirty="0">
                <a:solidFill>
                  <a:srgbClr val="FF0000"/>
                </a:solidFill>
                <a:latin typeface="华文楷体" pitchFamily="2" charset="-122"/>
                <a:ea typeface="华文楷体" pitchFamily="2" charset="-122"/>
              </a:rPr>
              <a:t>在线折扣券商</a:t>
            </a:r>
            <a:r>
              <a:rPr lang="en-US" altLang="zh-CN" sz="4000" dirty="0">
                <a:solidFill>
                  <a:srgbClr val="FF0000"/>
                </a:solidFill>
                <a:latin typeface="华文楷体" pitchFamily="2" charset="-122"/>
                <a:ea typeface="华文楷体" pitchFamily="2" charset="-122"/>
              </a:rPr>
              <a:t>/</a:t>
            </a:r>
            <a:r>
              <a:rPr lang="zh-CN" altLang="en-US" sz="4000" dirty="0">
                <a:solidFill>
                  <a:srgbClr val="FF0000"/>
                </a:solidFill>
                <a:latin typeface="华文楷体" pitchFamily="2" charset="-122"/>
                <a:ea typeface="华文楷体" pitchFamily="2" charset="-122"/>
              </a:rPr>
              <a:t>案例：</a:t>
            </a:r>
            <a:r>
              <a:rPr lang="en-US" altLang="zh-CN" sz="1400" dirty="0">
                <a:solidFill>
                  <a:prstClr val="black"/>
                </a:solidFill>
              </a:rPr>
              <a:t>Robinhood</a:t>
            </a:r>
            <a:r>
              <a:rPr lang="zh-CN" altLang="en-US" sz="1400" dirty="0">
                <a:solidFill>
                  <a:prstClr val="black"/>
                </a:solidFill>
              </a:rPr>
              <a:t>无交易佣金券商</a:t>
            </a:r>
            <a:endParaRPr lang="zh-CN" altLang="en-US" dirty="0"/>
          </a:p>
        </p:txBody>
      </p:sp>
      <p:sp>
        <p:nvSpPr>
          <p:cNvPr id="3" name="内容占位符 2">
            <a:extLst>
              <a:ext uri="{FF2B5EF4-FFF2-40B4-BE49-F238E27FC236}">
                <a16:creationId xmlns:a16="http://schemas.microsoft.com/office/drawing/2014/main" xmlns="" id="{06C92DB6-FC2B-4FC0-8AF9-31E624AFB242}"/>
              </a:ext>
            </a:extLst>
          </p:cNvPr>
          <p:cNvSpPr>
            <a:spLocks noGrp="1"/>
          </p:cNvSpPr>
          <p:nvPr>
            <p:ph idx="1"/>
          </p:nvPr>
        </p:nvSpPr>
        <p:spPr>
          <a:xfrm>
            <a:off x="179512" y="960372"/>
            <a:ext cx="8835179" cy="5780996"/>
          </a:xfrm>
        </p:spPr>
        <p:txBody>
          <a:bodyPr>
            <a:normAutofit fontScale="55000" lnSpcReduction="20000"/>
          </a:bodyPr>
          <a:lstStyle/>
          <a:p>
            <a:pPr marL="0" indent="0">
              <a:lnSpc>
                <a:spcPct val="170000"/>
              </a:lnSpc>
              <a:spcAft>
                <a:spcPts val="600"/>
              </a:spcAft>
              <a:buNone/>
            </a:pPr>
            <a:r>
              <a:rPr lang="zh-CN" altLang="en-US" sz="4600" b="1" dirty="0">
                <a:solidFill>
                  <a:srgbClr val="7030A0"/>
                </a:solidFill>
                <a:latin typeface="华文楷体" panose="02010600040101010101" pitchFamily="2" charset="-122"/>
                <a:ea typeface="华文楷体" panose="02010600040101010101" pitchFamily="2" charset="-122"/>
              </a:rPr>
              <a:t>业务特点：</a:t>
            </a:r>
            <a:endParaRPr lang="en-US" altLang="zh-CN" sz="4600" b="1" dirty="0">
              <a:solidFill>
                <a:srgbClr val="7030A0"/>
              </a:solidFill>
              <a:latin typeface="华文楷体" panose="02010600040101010101" pitchFamily="2" charset="-122"/>
              <a:ea typeface="华文楷体" panose="02010600040101010101" pitchFamily="2" charset="-122"/>
            </a:endParaRPr>
          </a:p>
          <a:p>
            <a:pPr marL="0" indent="0">
              <a:lnSpc>
                <a:spcPct val="120000"/>
              </a:lnSpc>
              <a:spcBef>
                <a:spcPts val="600"/>
              </a:spcBef>
              <a:spcAft>
                <a:spcPts val="600"/>
              </a:spcAft>
              <a:buFont typeface="Wingdings" panose="05000000000000000000" pitchFamily="2" charset="2"/>
              <a:buChar char="ü"/>
            </a:pPr>
            <a:r>
              <a:rPr lang="zh-CN" altLang="en-US" sz="4400" b="1" dirty="0" smtClean="0">
                <a:solidFill>
                  <a:srgbClr val="7030A0"/>
                </a:solidFill>
                <a:latin typeface="华文楷体" panose="02010600040101010101" pitchFamily="2" charset="-122"/>
                <a:ea typeface="华文楷体" panose="02010600040101010101" pitchFamily="2" charset="-122"/>
              </a:rPr>
              <a:t>目标客户：</a:t>
            </a:r>
            <a:r>
              <a:rPr lang="zh-CN" altLang="en-US" sz="4400" dirty="0" smtClean="0">
                <a:latin typeface="华文楷体" panose="02010600040101010101" pitchFamily="2" charset="-122"/>
                <a:ea typeface="华文楷体" panose="02010600040101010101" pitchFamily="2" charset="-122"/>
              </a:rPr>
              <a:t>主要对</a:t>
            </a:r>
            <a:r>
              <a:rPr lang="zh-CN" altLang="en-US" sz="4400" dirty="0">
                <a:latin typeface="华文楷体" panose="02010600040101010101" pitchFamily="2" charset="-122"/>
                <a:ea typeface="华文楷体" panose="02010600040101010101" pitchFamily="2" charset="-122"/>
              </a:rPr>
              <a:t>年轻人提供交易服务；</a:t>
            </a:r>
            <a:endParaRPr lang="en-US" altLang="zh-CN" sz="4400" dirty="0">
              <a:latin typeface="华文楷体" panose="02010600040101010101" pitchFamily="2" charset="-122"/>
              <a:ea typeface="华文楷体" panose="02010600040101010101" pitchFamily="2" charset="-122"/>
            </a:endParaRPr>
          </a:p>
          <a:p>
            <a:pPr>
              <a:lnSpc>
                <a:spcPct val="120000"/>
              </a:lnSpc>
              <a:spcAft>
                <a:spcPts val="600"/>
              </a:spcAft>
              <a:buFont typeface="Wingdings" panose="05000000000000000000" pitchFamily="2" charset="2"/>
              <a:buChar char="ü"/>
            </a:pPr>
            <a:r>
              <a:rPr lang="zh-CN" altLang="en-US" sz="4400" dirty="0">
                <a:latin typeface="华文楷体" panose="02010600040101010101" pitchFamily="2" charset="-122"/>
                <a:ea typeface="华文楷体" panose="02010600040101010101" pitchFamily="2" charset="-122"/>
              </a:rPr>
              <a:t>薄利多销，降低投资</a:t>
            </a:r>
            <a:r>
              <a:rPr lang="zh-CN" altLang="en-US" sz="4400" dirty="0" smtClean="0">
                <a:latin typeface="华文楷体" panose="02010600040101010101" pitchFamily="2" charset="-122"/>
                <a:ea typeface="华文楷体" panose="02010600040101010101" pitchFamily="2" charset="-122"/>
              </a:rPr>
              <a:t>门槛，吸引</a:t>
            </a:r>
            <a:r>
              <a:rPr lang="zh-CN" altLang="en-US" sz="4400" dirty="0">
                <a:latin typeface="华文楷体" panose="02010600040101010101" pitchFamily="2" charset="-122"/>
                <a:ea typeface="华文楷体" panose="02010600040101010101" pitchFamily="2" charset="-122"/>
              </a:rPr>
              <a:t>有零散小钱的投资者；</a:t>
            </a:r>
            <a:endParaRPr lang="en-US" altLang="zh-CN" sz="4400" dirty="0">
              <a:latin typeface="华文楷体" panose="02010600040101010101" pitchFamily="2" charset="-122"/>
              <a:ea typeface="华文楷体" panose="02010600040101010101" pitchFamily="2" charset="-122"/>
            </a:endParaRPr>
          </a:p>
          <a:p>
            <a:pPr>
              <a:lnSpc>
                <a:spcPct val="120000"/>
              </a:lnSpc>
              <a:spcAft>
                <a:spcPts val="600"/>
              </a:spcAft>
              <a:buFont typeface="Wingdings" panose="05000000000000000000" pitchFamily="2" charset="2"/>
              <a:buChar char="ü"/>
            </a:pPr>
            <a:r>
              <a:rPr lang="zh-CN" altLang="en-US" sz="4400" dirty="0">
                <a:latin typeface="华文楷体" panose="02010600040101010101" pitchFamily="2" charset="-122"/>
                <a:ea typeface="华文楷体" panose="02010600040101010101" pitchFamily="2" charset="-122"/>
              </a:rPr>
              <a:t>精简产品</a:t>
            </a:r>
            <a:r>
              <a:rPr lang="en-US" altLang="zh-CN" sz="4400" dirty="0">
                <a:latin typeface="华文楷体" panose="02010600040101010101" pitchFamily="2" charset="-122"/>
                <a:ea typeface="华文楷体" panose="02010600040101010101" pitchFamily="2" charset="-122"/>
              </a:rPr>
              <a:t>, </a:t>
            </a:r>
            <a:r>
              <a:rPr lang="zh-CN" altLang="en-US" sz="4400" dirty="0">
                <a:latin typeface="华文楷体" panose="02010600040101010101" pitchFamily="2" charset="-122"/>
                <a:ea typeface="华文楷体" panose="02010600040101010101" pitchFamily="2" charset="-122"/>
              </a:rPr>
              <a:t>剔除几乎所有其他券商附带的服务</a:t>
            </a:r>
            <a:r>
              <a:rPr lang="en-US" altLang="zh-CN" sz="4400" dirty="0">
                <a:latin typeface="华文楷体" panose="02010600040101010101" pitchFamily="2" charset="-122"/>
                <a:ea typeface="华文楷体" panose="02010600040101010101" pitchFamily="2" charset="-122"/>
              </a:rPr>
              <a:t>;</a:t>
            </a:r>
          </a:p>
          <a:p>
            <a:pPr>
              <a:lnSpc>
                <a:spcPct val="120000"/>
              </a:lnSpc>
              <a:spcAft>
                <a:spcPts val="600"/>
              </a:spcAft>
              <a:buFont typeface="Wingdings" panose="05000000000000000000" pitchFamily="2" charset="2"/>
              <a:buChar char="ü"/>
            </a:pPr>
            <a:r>
              <a:rPr lang="zh-CN" altLang="en-US" sz="4400" dirty="0">
                <a:latin typeface="华文楷体" panose="02010600040101010101" pitchFamily="2" charset="-122"/>
                <a:ea typeface="华文楷体" panose="02010600040101010101" pitchFamily="2" charset="-122"/>
              </a:rPr>
              <a:t>没有强大的客服服务，</a:t>
            </a:r>
            <a:r>
              <a:rPr lang="en-US" altLang="zh-CN" sz="4400" dirty="0">
                <a:latin typeface="华文楷体" panose="02010600040101010101" pitchFamily="2" charset="-122"/>
                <a:ea typeface="华文楷体" panose="02010600040101010101" pitchFamily="2" charset="-122"/>
              </a:rPr>
              <a:t>twitter handle</a:t>
            </a:r>
            <a:r>
              <a:rPr lang="zh-CN" altLang="en-US" sz="4400" dirty="0">
                <a:latin typeface="华文楷体" panose="02010600040101010101" pitchFamily="2" charset="-122"/>
                <a:ea typeface="华文楷体" panose="02010600040101010101" pitchFamily="2" charset="-122"/>
              </a:rPr>
              <a:t>回复很迅速</a:t>
            </a:r>
            <a:r>
              <a:rPr lang="en-US" altLang="zh-CN" sz="4400" dirty="0">
                <a:latin typeface="华文楷体" panose="02010600040101010101" pitchFamily="2" charset="-122"/>
                <a:ea typeface="华文楷体" panose="02010600040101010101" pitchFamily="2" charset="-122"/>
              </a:rPr>
              <a:t>;</a:t>
            </a:r>
          </a:p>
          <a:p>
            <a:pPr>
              <a:lnSpc>
                <a:spcPct val="120000"/>
              </a:lnSpc>
              <a:spcAft>
                <a:spcPts val="600"/>
              </a:spcAft>
              <a:buFont typeface="Wingdings" panose="05000000000000000000" pitchFamily="2" charset="2"/>
              <a:buChar char="ü"/>
            </a:pPr>
            <a:r>
              <a:rPr lang="en-US" altLang="zh-CN" sz="4400" dirty="0">
                <a:latin typeface="华文楷体" panose="02010600040101010101" pitchFamily="2" charset="-122"/>
                <a:ea typeface="华文楷体" panose="02010600040101010101" pitchFamily="2" charset="-122"/>
              </a:rPr>
              <a:t>App</a:t>
            </a:r>
            <a:r>
              <a:rPr lang="zh-CN" altLang="en-US" sz="4400" dirty="0">
                <a:latin typeface="华文楷体" panose="02010600040101010101" pitchFamily="2" charset="-122"/>
                <a:ea typeface="华文楷体" panose="02010600040101010101" pitchFamily="2" charset="-122"/>
              </a:rPr>
              <a:t>的</a:t>
            </a:r>
            <a:r>
              <a:rPr lang="en-US" altLang="zh-CN" sz="4400" dirty="0">
                <a:latin typeface="华文楷体" panose="02010600040101010101" pitchFamily="2" charset="-122"/>
                <a:ea typeface="华文楷体" panose="02010600040101010101" pitchFamily="2" charset="-122"/>
              </a:rPr>
              <a:t>UI</a:t>
            </a:r>
            <a:r>
              <a:rPr lang="zh-CN" altLang="en-US" sz="4400" dirty="0">
                <a:latin typeface="华文楷体" panose="02010600040101010101" pitchFamily="2" charset="-122"/>
                <a:ea typeface="华文楷体" panose="02010600040101010101" pitchFamily="2" charset="-122"/>
              </a:rPr>
              <a:t>简单易懂</a:t>
            </a:r>
            <a:r>
              <a:rPr lang="en-US" altLang="zh-CN" sz="4400" dirty="0">
                <a:latin typeface="华文楷体" panose="02010600040101010101" pitchFamily="2" charset="-122"/>
                <a:ea typeface="华文楷体" panose="02010600040101010101" pitchFamily="2" charset="-122"/>
              </a:rPr>
              <a:t>;</a:t>
            </a:r>
          </a:p>
          <a:p>
            <a:pPr>
              <a:lnSpc>
                <a:spcPct val="120000"/>
              </a:lnSpc>
              <a:spcAft>
                <a:spcPts val="600"/>
              </a:spcAft>
              <a:buFont typeface="Wingdings" panose="05000000000000000000" pitchFamily="2" charset="2"/>
              <a:buChar char="ü"/>
            </a:pPr>
            <a:r>
              <a:rPr lang="zh-CN" altLang="en-US" sz="4400" dirty="0">
                <a:latin typeface="华文楷体" panose="02010600040101010101" pitchFamily="2" charset="-122"/>
                <a:ea typeface="华文楷体" panose="02010600040101010101" pitchFamily="2" charset="-122"/>
              </a:rPr>
              <a:t>交易渠道</a:t>
            </a:r>
            <a:r>
              <a:rPr lang="zh-CN" altLang="en-US" sz="4400" dirty="0" smtClean="0">
                <a:latin typeface="华文楷体" panose="02010600040101010101" pitchFamily="2" charset="-122"/>
                <a:ea typeface="华文楷体" panose="02010600040101010101" pitchFamily="2" charset="-122"/>
              </a:rPr>
              <a:t>没买</a:t>
            </a:r>
            <a:r>
              <a:rPr lang="zh-CN" altLang="en-US" sz="4400" dirty="0">
                <a:latin typeface="华文楷体" panose="02010600040101010101" pitchFamily="2" charset="-122"/>
                <a:ea typeface="华文楷体" panose="02010600040101010101" pitchFamily="2" charset="-122"/>
              </a:rPr>
              <a:t>全，有些股票、基金、期权没法通过</a:t>
            </a:r>
            <a:r>
              <a:rPr lang="en-US" altLang="zh-CN" sz="4400" dirty="0" err="1">
                <a:latin typeface="华文楷体" panose="02010600040101010101" pitchFamily="2" charset="-122"/>
                <a:ea typeface="华文楷体" panose="02010600040101010101" pitchFamily="2" charset="-122"/>
              </a:rPr>
              <a:t>robinhood</a:t>
            </a:r>
            <a:r>
              <a:rPr lang="zh-CN" altLang="en-US" sz="4400" dirty="0">
                <a:latin typeface="华文楷体" panose="02010600040101010101" pitchFamily="2" charset="-122"/>
                <a:ea typeface="华文楷体" panose="02010600040101010101" pitchFamily="2" charset="-122"/>
              </a:rPr>
              <a:t>买；</a:t>
            </a:r>
            <a:endParaRPr lang="en-US" altLang="zh-CN" sz="4400" dirty="0">
              <a:latin typeface="华文楷体" panose="02010600040101010101" pitchFamily="2" charset="-122"/>
              <a:ea typeface="华文楷体" panose="02010600040101010101" pitchFamily="2" charset="-122"/>
            </a:endParaRPr>
          </a:p>
          <a:p>
            <a:pPr>
              <a:lnSpc>
                <a:spcPct val="120000"/>
              </a:lnSpc>
              <a:spcAft>
                <a:spcPts val="600"/>
              </a:spcAft>
              <a:buFont typeface="Wingdings" panose="05000000000000000000" pitchFamily="2" charset="2"/>
              <a:buChar char="ü"/>
            </a:pPr>
            <a:r>
              <a:rPr lang="en-US" altLang="zh-CN" sz="4400" dirty="0" err="1">
                <a:latin typeface="华文楷体" panose="02010600040101010101" pitchFamily="2" charset="-122"/>
                <a:ea typeface="华文楷体" panose="02010600040101010101" pitchFamily="2" charset="-122"/>
              </a:rPr>
              <a:t>robinhood</a:t>
            </a:r>
            <a:r>
              <a:rPr lang="zh-CN" altLang="en-US" sz="4400" dirty="0">
                <a:latin typeface="华文楷体" panose="02010600040101010101" pitchFamily="2" charset="-122"/>
                <a:ea typeface="华文楷体" panose="02010600040101010101" pitchFamily="2" charset="-122"/>
              </a:rPr>
              <a:t>买卖都是</a:t>
            </a:r>
            <a:r>
              <a:rPr lang="en-US" altLang="zh-CN" sz="4400" dirty="0">
                <a:latin typeface="华文楷体" panose="02010600040101010101" pitchFamily="2" charset="-122"/>
                <a:ea typeface="华文楷体" panose="02010600040101010101" pitchFamily="2" charset="-122"/>
              </a:rPr>
              <a:t>T+3</a:t>
            </a:r>
            <a:r>
              <a:rPr lang="zh-CN" altLang="en-US" sz="4400" dirty="0">
                <a:latin typeface="华文楷体" panose="02010600040101010101" pitchFamily="2" charset="-122"/>
                <a:ea typeface="华文楷体" panose="02010600040101010101" pitchFamily="2" charset="-122"/>
              </a:rPr>
              <a:t>；</a:t>
            </a:r>
            <a:endParaRPr lang="en-US" altLang="zh-CN" sz="4400" dirty="0">
              <a:latin typeface="华文楷体" panose="02010600040101010101" pitchFamily="2" charset="-122"/>
              <a:ea typeface="华文楷体" panose="02010600040101010101" pitchFamily="2" charset="-122"/>
            </a:endParaRPr>
          </a:p>
          <a:p>
            <a:pPr>
              <a:lnSpc>
                <a:spcPct val="120000"/>
              </a:lnSpc>
              <a:spcAft>
                <a:spcPts val="600"/>
              </a:spcAft>
              <a:buFont typeface="Wingdings" panose="05000000000000000000" pitchFamily="2" charset="2"/>
              <a:buChar char="ü"/>
            </a:pPr>
            <a:r>
              <a:rPr lang="zh-CN" altLang="en-US" sz="4400" dirty="0">
                <a:latin typeface="华文楷体" panose="02010600040101010101" pitchFamily="2" charset="-122"/>
                <a:ea typeface="华文楷体" panose="02010600040101010101" pitchFamily="2" charset="-122"/>
              </a:rPr>
              <a:t>没有手续费，</a:t>
            </a:r>
            <a:r>
              <a:rPr lang="zh-CN" altLang="en-US" sz="4400" dirty="0" smtClean="0">
                <a:latin typeface="华文楷体" panose="02010600040101010101" pitchFamily="2" charset="-122"/>
                <a:ea typeface="华文楷体" panose="02010600040101010101" pitchFamily="2" charset="-122"/>
              </a:rPr>
              <a:t>给屌</a:t>
            </a:r>
            <a:r>
              <a:rPr lang="zh-CN" altLang="en-US" sz="4400" dirty="0">
                <a:latin typeface="华文楷体" panose="02010600040101010101" pitchFamily="2" charset="-122"/>
                <a:ea typeface="华文楷体" panose="02010600040101010101" pitchFamily="2" charset="-122"/>
              </a:rPr>
              <a:t>丝散户一个前所未有的机会</a:t>
            </a:r>
            <a:r>
              <a:rPr lang="zh-CN" altLang="en-US" sz="4400" dirty="0" smtClean="0">
                <a:latin typeface="华文楷体" panose="02010600040101010101" pitchFamily="2" charset="-122"/>
                <a:ea typeface="华文楷体" panose="02010600040101010101" pitchFamily="2" charset="-122"/>
              </a:rPr>
              <a:t>，很少</a:t>
            </a:r>
            <a:r>
              <a:rPr lang="zh-CN" altLang="en-US" sz="4400" dirty="0">
                <a:latin typeface="华文楷体" panose="02010600040101010101" pitchFamily="2" charset="-122"/>
                <a:ea typeface="华文楷体" panose="02010600040101010101" pitchFamily="2" charset="-122"/>
              </a:rPr>
              <a:t>一笔钱，也可以像机构</a:t>
            </a:r>
            <a:r>
              <a:rPr lang="zh-CN" altLang="en-US" sz="4400" dirty="0" smtClean="0">
                <a:latin typeface="华文楷体" panose="02010600040101010101" pitchFamily="2" charset="-122"/>
                <a:ea typeface="华文楷体" panose="02010600040101010101" pitchFamily="2" charset="-122"/>
              </a:rPr>
              <a:t>一样分批</a:t>
            </a:r>
            <a:r>
              <a:rPr lang="zh-CN" altLang="en-US" sz="4400" dirty="0">
                <a:latin typeface="华文楷体" panose="02010600040101010101" pitchFamily="2" charset="-122"/>
                <a:ea typeface="华文楷体" panose="02010600040101010101" pitchFamily="2" charset="-122"/>
              </a:rPr>
              <a:t>建仓；</a:t>
            </a:r>
            <a:endParaRPr lang="en-US" altLang="zh-CN" sz="4400" dirty="0">
              <a:latin typeface="华文楷体" panose="02010600040101010101" pitchFamily="2" charset="-122"/>
              <a:ea typeface="华文楷体" panose="02010600040101010101" pitchFamily="2" charset="-122"/>
            </a:endParaRPr>
          </a:p>
          <a:p>
            <a:pPr marL="0" indent="0">
              <a:buNone/>
            </a:pPr>
            <a:endParaRPr lang="zh-CN" altLang="en-US" dirty="0">
              <a:latin typeface="华文楷体" panose="02010600040101010101" pitchFamily="2" charset="-122"/>
              <a:ea typeface="华文楷体" panose="02010600040101010101" pitchFamily="2" charset="-122"/>
            </a:endParaRPr>
          </a:p>
          <a:p>
            <a:pPr marL="0" indent="0">
              <a:buNone/>
            </a:pPr>
            <a:endParaRPr lang="zh-CN" altLang="en-US" dirty="0"/>
          </a:p>
        </p:txBody>
      </p:sp>
    </p:spTree>
    <p:extLst>
      <p:ext uri="{BB962C8B-B14F-4D97-AF65-F5344CB8AC3E}">
        <p14:creationId xmlns:p14="http://schemas.microsoft.com/office/powerpoint/2010/main" val="1110884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AEFED97-B1DB-4521-82C8-C6C9857E6B15}"/>
              </a:ext>
            </a:extLst>
          </p:cNvPr>
          <p:cNvSpPr>
            <a:spLocks noGrp="1"/>
          </p:cNvSpPr>
          <p:nvPr>
            <p:ph type="title"/>
          </p:nvPr>
        </p:nvSpPr>
        <p:spPr>
          <a:xfrm>
            <a:off x="251520" y="116632"/>
            <a:ext cx="8435280" cy="1008112"/>
          </a:xfrm>
        </p:spPr>
        <p:txBody>
          <a:bodyPr>
            <a:normAutofit/>
          </a:bodyPr>
          <a:lstStyle/>
          <a:p>
            <a:r>
              <a:rPr lang="zh-CN" altLang="en-US" sz="4900" dirty="0">
                <a:solidFill>
                  <a:srgbClr val="FF0000"/>
                </a:solidFill>
                <a:latin typeface="华文楷体" pitchFamily="2" charset="-122"/>
                <a:ea typeface="华文楷体" pitchFamily="2" charset="-122"/>
              </a:rPr>
              <a:t>在线折扣券商</a:t>
            </a:r>
            <a:r>
              <a:rPr lang="en-US" altLang="zh-CN" sz="4900" dirty="0">
                <a:solidFill>
                  <a:srgbClr val="FF0000"/>
                </a:solidFill>
                <a:latin typeface="华文楷体" pitchFamily="2" charset="-122"/>
                <a:ea typeface="华文楷体" pitchFamily="2" charset="-122"/>
              </a:rPr>
              <a:t>/</a:t>
            </a:r>
            <a:r>
              <a:rPr lang="zh-CN" altLang="en-US" sz="4900" dirty="0">
                <a:solidFill>
                  <a:srgbClr val="FF0000"/>
                </a:solidFill>
                <a:latin typeface="华文楷体" pitchFamily="2" charset="-122"/>
                <a:ea typeface="华文楷体" pitchFamily="2" charset="-122"/>
              </a:rPr>
              <a:t>案例：</a:t>
            </a:r>
            <a:r>
              <a:rPr lang="en-US" altLang="zh-CN" sz="1400" dirty="0"/>
              <a:t>Robinhood</a:t>
            </a:r>
            <a:r>
              <a:rPr lang="zh-CN" altLang="en-US" sz="1400" dirty="0"/>
              <a:t>无交易佣金券商</a:t>
            </a:r>
          </a:p>
        </p:txBody>
      </p:sp>
      <p:sp>
        <p:nvSpPr>
          <p:cNvPr id="3" name="内容占位符 2">
            <a:extLst>
              <a:ext uri="{FF2B5EF4-FFF2-40B4-BE49-F238E27FC236}">
                <a16:creationId xmlns:a16="http://schemas.microsoft.com/office/drawing/2014/main" xmlns="" id="{B82AEA8B-7978-49C1-B534-243AEBB58D9D}"/>
              </a:ext>
            </a:extLst>
          </p:cNvPr>
          <p:cNvSpPr>
            <a:spLocks noGrp="1"/>
          </p:cNvSpPr>
          <p:nvPr>
            <p:ph idx="1"/>
          </p:nvPr>
        </p:nvSpPr>
        <p:spPr>
          <a:xfrm>
            <a:off x="457200" y="1196752"/>
            <a:ext cx="8229600" cy="4929411"/>
          </a:xfrm>
        </p:spPr>
        <p:txBody>
          <a:bodyPr>
            <a:noAutofit/>
          </a:bodyPr>
          <a:lstStyle/>
          <a:p>
            <a:pPr marL="0" indent="0">
              <a:buNone/>
            </a:pPr>
            <a:r>
              <a:rPr lang="zh-CN" altLang="en-US" sz="3600" dirty="0">
                <a:solidFill>
                  <a:srgbClr val="7030A0"/>
                </a:solidFill>
                <a:latin typeface="华文楷体" panose="02010600040101010101" pitchFamily="2" charset="-122"/>
                <a:ea typeface="华文楷体" panose="02010600040101010101" pitchFamily="2" charset="-122"/>
              </a:rPr>
              <a:t>盈利点：</a:t>
            </a:r>
            <a:endParaRPr lang="en-US" altLang="zh-CN" sz="3600" dirty="0">
              <a:solidFill>
                <a:srgbClr val="7030A0"/>
              </a:solidFill>
              <a:latin typeface="华文楷体" panose="02010600040101010101" pitchFamily="2" charset="-122"/>
              <a:ea typeface="华文楷体" panose="02010600040101010101" pitchFamily="2" charset="-122"/>
            </a:endParaRPr>
          </a:p>
          <a:p>
            <a:pPr>
              <a:lnSpc>
                <a:spcPct val="150000"/>
              </a:lnSpc>
              <a:spcBef>
                <a:spcPts val="600"/>
              </a:spcBef>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客户账户上的现金可以产生利息收入；</a:t>
            </a:r>
            <a:endParaRPr lang="en-US" altLang="zh-CN" dirty="0">
              <a:latin typeface="华文楷体" panose="02010600040101010101" pitchFamily="2" charset="-122"/>
              <a:ea typeface="华文楷体" panose="02010600040101010101" pitchFamily="2" charset="-122"/>
            </a:endParaRPr>
          </a:p>
          <a:p>
            <a:pPr>
              <a:lnSpc>
                <a:spcPct val="150000"/>
              </a:lnSpc>
              <a:spcBef>
                <a:spcPts val="600"/>
              </a:spcBef>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借钱借股票给客户炒，收客户利息；</a:t>
            </a:r>
            <a:endParaRPr lang="en-US" altLang="zh-CN" dirty="0">
              <a:latin typeface="华文楷体" panose="02010600040101010101" pitchFamily="2" charset="-122"/>
              <a:ea typeface="华文楷体" panose="02010600040101010101" pitchFamily="2" charset="-122"/>
            </a:endParaRPr>
          </a:p>
          <a:p>
            <a:pPr>
              <a:lnSpc>
                <a:spcPct val="150000"/>
              </a:lnSpc>
              <a:spcBef>
                <a:spcPts val="600"/>
              </a:spcBef>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交易导流获得的报酬（下单流量报酬）；</a:t>
            </a:r>
            <a:endParaRPr lang="en-US" altLang="zh-CN" dirty="0">
              <a:latin typeface="华文楷体" panose="02010600040101010101" pitchFamily="2" charset="-122"/>
              <a:ea typeface="华文楷体" panose="02010600040101010101" pitchFamily="2" charset="-122"/>
            </a:endParaRPr>
          </a:p>
          <a:p>
            <a:pPr>
              <a:lnSpc>
                <a:spcPct val="150000"/>
              </a:lnSpc>
              <a:spcBef>
                <a:spcPts val="600"/>
              </a:spcBef>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向</a:t>
            </a:r>
            <a:r>
              <a:rPr lang="en-US" altLang="zh-CN" dirty="0">
                <a:latin typeface="华文楷体" panose="02010600040101010101" pitchFamily="2" charset="-122"/>
                <a:ea typeface="华文楷体" panose="02010600040101010101" pitchFamily="2" charset="-122"/>
              </a:rPr>
              <a:t>Robinhood</a:t>
            </a:r>
            <a:r>
              <a:rPr lang="zh-CN" altLang="en-US" dirty="0">
                <a:latin typeface="华文楷体" panose="02010600040101010101" pitchFamily="2" charset="-122"/>
                <a:ea typeface="华文楷体" panose="02010600040101010101" pitchFamily="2" charset="-122"/>
              </a:rPr>
              <a:t>接入的第三方收费；</a:t>
            </a:r>
            <a:endParaRPr lang="en-US" altLang="zh-CN"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213318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83C966A-CD81-4D1A-98C2-F395B5DD18CD}"/>
              </a:ext>
            </a:extLst>
          </p:cNvPr>
          <p:cNvSpPr>
            <a:spLocks noGrp="1"/>
          </p:cNvSpPr>
          <p:nvPr>
            <p:ph type="title"/>
          </p:nvPr>
        </p:nvSpPr>
        <p:spPr>
          <a:xfrm>
            <a:off x="179512" y="12937"/>
            <a:ext cx="8507288" cy="864096"/>
          </a:xfrm>
        </p:spPr>
        <p:txBody>
          <a:bodyPr>
            <a:normAutofit/>
          </a:bodyPr>
          <a:lstStyle/>
          <a:p>
            <a:r>
              <a:rPr lang="zh-CN" altLang="en-US" sz="3600" dirty="0">
                <a:solidFill>
                  <a:srgbClr val="FF0000"/>
                </a:solidFill>
                <a:latin typeface="华文楷体" pitchFamily="2" charset="-122"/>
                <a:ea typeface="华文楷体" pitchFamily="2" charset="-122"/>
              </a:rPr>
              <a:t>在线折扣券商</a:t>
            </a:r>
            <a:r>
              <a:rPr lang="en-US" altLang="zh-CN" sz="3600"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1400" dirty="0">
                <a:solidFill>
                  <a:prstClr val="black"/>
                </a:solidFill>
              </a:rPr>
              <a:t>盈透证券</a:t>
            </a:r>
            <a:r>
              <a:rPr lang="en-US" altLang="zh-CN" sz="1400" dirty="0">
                <a:solidFill>
                  <a:prstClr val="black"/>
                </a:solidFill>
              </a:rPr>
              <a:t>Interactive Broker</a:t>
            </a:r>
            <a:r>
              <a:rPr lang="zh-CN" altLang="en-US" sz="1400" dirty="0">
                <a:solidFill>
                  <a:prstClr val="black"/>
                </a:solidFill>
              </a:rPr>
              <a:t>专注提供交易服务</a:t>
            </a:r>
            <a:endParaRPr lang="zh-CN" altLang="en-US" dirty="0"/>
          </a:p>
        </p:txBody>
      </p:sp>
      <p:sp>
        <p:nvSpPr>
          <p:cNvPr id="3" name="内容占位符 2">
            <a:extLst>
              <a:ext uri="{FF2B5EF4-FFF2-40B4-BE49-F238E27FC236}">
                <a16:creationId xmlns:a16="http://schemas.microsoft.com/office/drawing/2014/main" xmlns="" id="{67E57271-978A-4947-B34D-84B67DF60BC4}"/>
              </a:ext>
            </a:extLst>
          </p:cNvPr>
          <p:cNvSpPr>
            <a:spLocks noGrp="1"/>
          </p:cNvSpPr>
          <p:nvPr>
            <p:ph idx="1"/>
          </p:nvPr>
        </p:nvSpPr>
        <p:spPr>
          <a:xfrm>
            <a:off x="179512" y="908720"/>
            <a:ext cx="8435280" cy="5299070"/>
          </a:xfrm>
        </p:spPr>
        <p:txBody>
          <a:bodyPr>
            <a:noAutofit/>
          </a:bodyPr>
          <a:lstStyle/>
          <a:p>
            <a:pPr marL="0" indent="0">
              <a:spcBef>
                <a:spcPts val="0"/>
              </a:spcBef>
              <a:spcAft>
                <a:spcPts val="600"/>
              </a:spcAft>
              <a:buFont typeface="Wingdings" panose="05000000000000000000" pitchFamily="2" charset="2"/>
              <a:buChar char="ü"/>
            </a:pPr>
            <a:r>
              <a:rPr lang="zh-CN" altLang="en-US" sz="2800" b="1" dirty="0">
                <a:solidFill>
                  <a:srgbClr val="7030A0"/>
                </a:solidFill>
                <a:latin typeface="华文楷体" panose="02010600040101010101" pitchFamily="2" charset="-122"/>
                <a:ea typeface="华文楷体" panose="02010600040101010101" pitchFamily="2" charset="-122"/>
              </a:rPr>
              <a:t>美国最大的网络券商</a:t>
            </a:r>
            <a:r>
              <a:rPr lang="zh-CN" altLang="en-US" sz="2800" b="1" dirty="0">
                <a:latin typeface="华文楷体" panose="02010600040101010101" pitchFamily="2" charset="-122"/>
                <a:ea typeface="华文楷体" panose="02010600040101010101" pitchFamily="2" charset="-122"/>
              </a:rPr>
              <a:t>，</a:t>
            </a:r>
            <a:r>
              <a:rPr lang="zh-CN" altLang="en-US" sz="2800" dirty="0">
                <a:latin typeface="华文楷体" panose="02010600040101010101" pitchFamily="2" charset="-122"/>
                <a:ea typeface="华文楷体" panose="02010600040101010101" pitchFamily="2" charset="-122"/>
              </a:rPr>
              <a:t> </a:t>
            </a:r>
            <a:r>
              <a:rPr lang="en-US" altLang="zh-CN" sz="2800" dirty="0">
                <a:latin typeface="华文楷体" panose="02010600040101010101" pitchFamily="2" charset="-122"/>
                <a:ea typeface="华文楷体" panose="02010600040101010101" pitchFamily="2" charset="-122"/>
              </a:rPr>
              <a:t>2007</a:t>
            </a:r>
            <a:r>
              <a:rPr lang="zh-CN" altLang="en-US" sz="2800" dirty="0">
                <a:latin typeface="华文楷体" panose="02010600040101010101" pitchFamily="2" charset="-122"/>
                <a:ea typeface="华文楷体" panose="02010600040101010101" pitchFamily="2" charset="-122"/>
              </a:rPr>
              <a:t>年</a:t>
            </a:r>
            <a:r>
              <a:rPr lang="en-US" altLang="zh-CN" sz="2800" dirty="0">
                <a:latin typeface="华文楷体" panose="02010600040101010101" pitchFamily="2" charset="-122"/>
                <a:ea typeface="华文楷体" panose="02010600040101010101" pitchFamily="2" charset="-122"/>
              </a:rPr>
              <a:t>5</a:t>
            </a:r>
            <a:r>
              <a:rPr lang="zh-CN" altLang="en-US" sz="2800" dirty="0">
                <a:latin typeface="华文楷体" panose="02010600040101010101" pitchFamily="2" charset="-122"/>
                <a:ea typeface="华文楷体" panose="02010600040101010101" pitchFamily="2" charset="-122"/>
              </a:rPr>
              <a:t>月在纳斯达克</a:t>
            </a:r>
            <a:r>
              <a:rPr lang="zh-CN" altLang="en-US" sz="2800" dirty="0" smtClean="0">
                <a:latin typeface="华文楷体" panose="02010600040101010101" pitchFamily="2" charset="-122"/>
                <a:ea typeface="华文楷体" panose="02010600040101010101" pitchFamily="2" charset="-122"/>
              </a:rPr>
              <a:t>上市；</a:t>
            </a:r>
            <a:endParaRPr lang="en-US" altLang="zh-CN" sz="2800" dirty="0">
              <a:latin typeface="华文楷体" panose="02010600040101010101" pitchFamily="2" charset="-122"/>
              <a:ea typeface="华文楷体" panose="02010600040101010101" pitchFamily="2" charset="-122"/>
            </a:endParaRPr>
          </a:p>
          <a:p>
            <a:pPr marL="0" indent="0">
              <a:spcBef>
                <a:spcPts val="0"/>
              </a:spcBef>
              <a:spcAft>
                <a:spcPts val="600"/>
              </a:spcAft>
              <a:buFont typeface="Wingdings" panose="05000000000000000000" pitchFamily="2" charset="2"/>
              <a:buChar char="ü"/>
            </a:pPr>
            <a:r>
              <a:rPr lang="zh-CN" altLang="en-US" sz="2800" b="1" dirty="0" smtClean="0">
                <a:solidFill>
                  <a:srgbClr val="7030A0"/>
                </a:solidFill>
                <a:latin typeface="华文楷体" panose="02010600040101010101" pitchFamily="2" charset="-122"/>
                <a:ea typeface="华文楷体" panose="02010600040101010101" pitchFamily="2" charset="-122"/>
              </a:rPr>
              <a:t>目标客户：</a:t>
            </a:r>
            <a:r>
              <a:rPr lang="zh-CN" altLang="en-US" sz="2800" dirty="0" smtClean="0">
                <a:latin typeface="华文楷体" panose="02010600040101010101" pitchFamily="2" charset="-122"/>
                <a:ea typeface="华文楷体" panose="02010600040101010101" pitchFamily="2" charset="-122"/>
              </a:rPr>
              <a:t>专业</a:t>
            </a:r>
            <a:r>
              <a:rPr lang="zh-CN" altLang="en-US" sz="2800" dirty="0">
                <a:latin typeface="华文楷体" panose="02010600040101010101" pitchFamily="2" charset="-122"/>
                <a:ea typeface="华文楷体" panose="02010600040101010101" pitchFamily="2" charset="-122"/>
              </a:rPr>
              <a:t>交易者，即成熟的个人投资者或管理资产的机构投资者；</a:t>
            </a:r>
            <a:endParaRPr lang="en-US" altLang="zh-CN" sz="2800" dirty="0">
              <a:latin typeface="华文楷体" panose="02010600040101010101" pitchFamily="2" charset="-122"/>
              <a:ea typeface="华文楷体" panose="02010600040101010101" pitchFamily="2" charset="-122"/>
            </a:endParaRPr>
          </a:p>
          <a:p>
            <a:pPr marL="0" indent="0" algn="just">
              <a:spcBef>
                <a:spcPts val="0"/>
              </a:spcBef>
              <a:spcAft>
                <a:spcPts val="600"/>
              </a:spcAft>
              <a:buFont typeface="Wingdings" panose="05000000000000000000" pitchFamily="2" charset="2"/>
              <a:buChar char="ü"/>
            </a:pPr>
            <a:r>
              <a:rPr lang="zh-CN" altLang="en-US" sz="2800" dirty="0">
                <a:latin typeface="华文楷体" panose="02010600040101010101" pitchFamily="2" charset="-122"/>
                <a:ea typeface="华文楷体" panose="02010600040101010101" pitchFamily="2" charset="-122"/>
              </a:rPr>
              <a:t>总部</a:t>
            </a:r>
            <a:r>
              <a:rPr lang="zh-CN" altLang="en-US" sz="2800" dirty="0" smtClean="0">
                <a:latin typeface="华文楷体" panose="02010600040101010101" pitchFamily="2" charset="-122"/>
                <a:ea typeface="华文楷体" panose="02010600040101010101" pitchFamily="2" charset="-122"/>
              </a:rPr>
              <a:t>在美国</a:t>
            </a:r>
            <a:r>
              <a:rPr lang="zh-CN" altLang="en-US" sz="2800" dirty="0">
                <a:latin typeface="华文楷体" panose="02010600040101010101" pitchFamily="2" charset="-122"/>
                <a:ea typeface="华文楷体" panose="02010600040101010101" pitchFamily="2" charset="-122"/>
              </a:rPr>
              <a:t>康奈提州的</a:t>
            </a:r>
            <a:r>
              <a:rPr lang="zh-CN" altLang="en-US" sz="2800" dirty="0" smtClean="0">
                <a:latin typeface="华文楷体" panose="02010600040101010101" pitchFamily="2" charset="-122"/>
                <a:ea typeface="华文楷体" panose="02010600040101010101" pitchFamily="2" charset="-122"/>
              </a:rPr>
              <a:t>格林威治，</a:t>
            </a:r>
            <a:r>
              <a:rPr lang="en-US" altLang="zh-CN" sz="2800" dirty="0">
                <a:latin typeface="华文楷体" panose="02010600040101010101" pitchFamily="2" charset="-122"/>
                <a:ea typeface="华文楷体" panose="02010600040101010101" pitchFamily="2" charset="-122"/>
              </a:rPr>
              <a:t>1977</a:t>
            </a:r>
            <a:r>
              <a:rPr lang="zh-CN" altLang="en-US" sz="2800" dirty="0">
                <a:latin typeface="华文楷体" panose="02010600040101010101" pitchFamily="2" charset="-122"/>
                <a:ea typeface="华文楷体" panose="02010600040101010101" pitchFamily="2" charset="-122"/>
              </a:rPr>
              <a:t>年成立以来，一直全心</a:t>
            </a:r>
            <a:r>
              <a:rPr lang="zh-CN" altLang="en-US" sz="2800" dirty="0" smtClean="0">
                <a:latin typeface="华文楷体" panose="02010600040101010101" pitchFamily="2" charset="-122"/>
                <a:ea typeface="华文楷体" panose="02010600040101010101" pitchFamily="2" charset="-122"/>
              </a:rPr>
              <a:t>投入交易</a:t>
            </a:r>
            <a:r>
              <a:rPr lang="zh-CN" altLang="en-US" sz="2800" dirty="0">
                <a:latin typeface="华文楷体" panose="02010600040101010101" pitchFamily="2" charset="-122"/>
                <a:ea typeface="华文楷体" panose="02010600040101010101" pitchFamily="2" charset="-122"/>
              </a:rPr>
              <a:t>科技的研发；</a:t>
            </a:r>
            <a:endParaRPr lang="en-US" altLang="zh-CN" sz="2800" dirty="0">
              <a:latin typeface="华文楷体" panose="02010600040101010101" pitchFamily="2" charset="-122"/>
              <a:ea typeface="华文楷体" panose="02010600040101010101" pitchFamily="2" charset="-122"/>
            </a:endParaRPr>
          </a:p>
          <a:p>
            <a:pPr marL="0" indent="0">
              <a:spcBef>
                <a:spcPts val="0"/>
              </a:spcBef>
              <a:spcAft>
                <a:spcPts val="600"/>
              </a:spcAft>
              <a:buFont typeface="Wingdings" panose="05000000000000000000" pitchFamily="2" charset="2"/>
              <a:buChar char="ü"/>
            </a:pPr>
            <a:r>
              <a:rPr lang="zh-CN" altLang="en-US" sz="2800" dirty="0">
                <a:latin typeface="华文楷体" panose="02010600040101010101" pitchFamily="2" charset="-122"/>
                <a:ea typeface="华文楷体" panose="02010600040101010101" pitchFamily="2" charset="-122"/>
              </a:rPr>
              <a:t>业务有做市、自营及经纪，处理着全世界约</a:t>
            </a:r>
            <a:r>
              <a:rPr lang="en-US" altLang="zh-CN" sz="2800" dirty="0">
                <a:latin typeface="华文楷体" panose="02010600040101010101" pitchFamily="2" charset="-122"/>
                <a:ea typeface="华文楷体" panose="02010600040101010101" pitchFamily="2" charset="-122"/>
              </a:rPr>
              <a:t>14.1%</a:t>
            </a:r>
            <a:r>
              <a:rPr lang="zh-CN" altLang="en-US" sz="2800" dirty="0">
                <a:latin typeface="华文楷体" panose="02010600040101010101" pitchFamily="2" charset="-122"/>
                <a:ea typeface="华文楷体" panose="02010600040101010101" pitchFamily="2" charset="-122"/>
              </a:rPr>
              <a:t>的股票期权交易量；</a:t>
            </a:r>
            <a:endParaRPr lang="en-US" altLang="zh-CN" sz="2800" dirty="0">
              <a:latin typeface="华文楷体" panose="02010600040101010101" pitchFamily="2" charset="-122"/>
              <a:ea typeface="华文楷体" panose="02010600040101010101" pitchFamily="2" charset="-122"/>
            </a:endParaRPr>
          </a:p>
          <a:p>
            <a:pPr marL="0" indent="0">
              <a:spcBef>
                <a:spcPts val="0"/>
              </a:spcBef>
              <a:spcAft>
                <a:spcPts val="600"/>
              </a:spcAft>
              <a:buFont typeface="Wingdings" panose="05000000000000000000" pitchFamily="2" charset="2"/>
              <a:buChar char="ü"/>
            </a:pPr>
            <a:r>
              <a:rPr lang="zh-CN" altLang="en-US" sz="2800" dirty="0">
                <a:latin typeface="华文楷体" panose="02010600040101010101" pitchFamily="2" charset="-122"/>
                <a:ea typeface="华文楷体" panose="02010600040101010101" pitchFamily="2" charset="-122"/>
              </a:rPr>
              <a:t>技术优势：得益母公司</a:t>
            </a:r>
            <a:r>
              <a:rPr lang="en-US" altLang="zh-CN" sz="2800" dirty="0">
                <a:solidFill>
                  <a:prstClr val="black"/>
                </a:solidFill>
                <a:latin typeface="华文楷体" panose="02010600040101010101" pitchFamily="2" charset="-122"/>
                <a:ea typeface="华文楷体" panose="02010600040101010101" pitchFamily="2" charset="-122"/>
              </a:rPr>
              <a:t>Interactive Broker group</a:t>
            </a:r>
            <a:r>
              <a:rPr lang="zh-CN" altLang="en-US" sz="2800" dirty="0">
                <a:solidFill>
                  <a:prstClr val="black"/>
                </a:solidFill>
                <a:latin typeface="华文楷体" panose="02010600040101010101" pitchFamily="2" charset="-122"/>
                <a:ea typeface="华文楷体" panose="02010600040101010101" pitchFamily="2" charset="-122"/>
              </a:rPr>
              <a:t>的积累，基于同为子公司的</a:t>
            </a:r>
            <a:r>
              <a:rPr lang="en-US" altLang="zh-CN" sz="2800" dirty="0">
                <a:solidFill>
                  <a:prstClr val="black"/>
                </a:solidFill>
                <a:latin typeface="华文楷体" panose="02010600040101010101" pitchFamily="2" charset="-122"/>
                <a:ea typeface="华文楷体" panose="02010600040101010101" pitchFamily="2" charset="-122"/>
              </a:rPr>
              <a:t>Timber Hill</a:t>
            </a:r>
            <a:r>
              <a:rPr lang="zh-CN" altLang="en-US" sz="2800" dirty="0">
                <a:solidFill>
                  <a:prstClr val="black"/>
                </a:solidFill>
                <a:latin typeface="华文楷体" panose="02010600040101010101" pitchFamily="2" charset="-122"/>
                <a:ea typeface="华文楷体" panose="02010600040101010101" pitchFamily="2" charset="-122"/>
              </a:rPr>
              <a:t>的全球电子化网络、交易执行服务系统，交易执行速度快、交易费用有优势、人才聘用偏重技术型；</a:t>
            </a:r>
            <a:endParaRPr lang="en-US" altLang="zh-CN" sz="2800"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2837875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A3501969-DD63-42E9-BB90-A19DB406301A}"/>
              </a:ext>
            </a:extLst>
          </p:cNvPr>
          <p:cNvSpPr>
            <a:spLocks noGrp="1"/>
          </p:cNvSpPr>
          <p:nvPr>
            <p:ph type="title"/>
          </p:nvPr>
        </p:nvSpPr>
        <p:spPr>
          <a:xfrm>
            <a:off x="448676" y="116632"/>
            <a:ext cx="8229600" cy="936104"/>
          </a:xfrm>
        </p:spPr>
        <p:txBody>
          <a:bodyPr/>
          <a:lstStyle/>
          <a:p>
            <a:r>
              <a:rPr lang="zh-CN" altLang="en-US" sz="3600" dirty="0">
                <a:solidFill>
                  <a:srgbClr val="FF0000"/>
                </a:solidFill>
                <a:latin typeface="华文楷体" pitchFamily="2" charset="-122"/>
                <a:ea typeface="华文楷体" pitchFamily="2" charset="-122"/>
              </a:rPr>
              <a:t>在线折扣券商</a:t>
            </a:r>
            <a:r>
              <a:rPr lang="en-US" altLang="zh-CN" sz="3600"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1400" dirty="0">
                <a:solidFill>
                  <a:prstClr val="black"/>
                </a:solidFill>
              </a:rPr>
              <a:t>盈透证券</a:t>
            </a:r>
            <a:r>
              <a:rPr lang="en-US" altLang="zh-CN" sz="1400" dirty="0">
                <a:solidFill>
                  <a:prstClr val="black"/>
                </a:solidFill>
              </a:rPr>
              <a:t>Interactive Broker</a:t>
            </a:r>
            <a:r>
              <a:rPr lang="zh-CN" altLang="en-US" sz="1400" dirty="0">
                <a:solidFill>
                  <a:prstClr val="black"/>
                </a:solidFill>
              </a:rPr>
              <a:t>专注提供交易服务</a:t>
            </a:r>
            <a:endParaRPr lang="zh-CN" altLang="en-US" dirty="0"/>
          </a:p>
        </p:txBody>
      </p:sp>
      <p:sp>
        <p:nvSpPr>
          <p:cNvPr id="3" name="内容占位符 2">
            <a:extLst>
              <a:ext uri="{FF2B5EF4-FFF2-40B4-BE49-F238E27FC236}">
                <a16:creationId xmlns:a16="http://schemas.microsoft.com/office/drawing/2014/main" xmlns="" id="{3DA5FA95-2187-43D8-9695-0817772E98FC}"/>
              </a:ext>
            </a:extLst>
          </p:cNvPr>
          <p:cNvSpPr>
            <a:spLocks noGrp="1"/>
          </p:cNvSpPr>
          <p:nvPr>
            <p:ph idx="1"/>
          </p:nvPr>
        </p:nvSpPr>
        <p:spPr>
          <a:xfrm>
            <a:off x="457200" y="1628800"/>
            <a:ext cx="8229600" cy="4608512"/>
          </a:xfrm>
        </p:spPr>
        <p:txBody>
          <a:bodyPr>
            <a:normAutofit/>
          </a:bodyPr>
          <a:lstStyle/>
          <a:p>
            <a:pPr marL="0" indent="0" algn="just" fontAlgn="base">
              <a:spcBef>
                <a:spcPts val="600"/>
              </a:spcBef>
              <a:spcAft>
                <a:spcPts val="600"/>
              </a:spcAft>
              <a:buFont typeface="Wingdings" panose="05000000000000000000" pitchFamily="2" charset="2"/>
              <a:buChar char="ü"/>
            </a:pPr>
            <a:r>
              <a:rPr lang="zh-CN" altLang="en-US" sz="2800" dirty="0">
                <a:latin typeface="华文楷体" panose="02010600040101010101" pitchFamily="2" charset="-122"/>
                <a:ea typeface="华文楷体" panose="02010600040101010101" pitchFamily="2" charset="-122"/>
              </a:rPr>
              <a:t>交易各种金融产品；</a:t>
            </a:r>
            <a:endParaRPr lang="en-US" altLang="zh-CN" sz="2800" dirty="0">
              <a:latin typeface="华文楷体" panose="02010600040101010101" pitchFamily="2" charset="-122"/>
              <a:ea typeface="华文楷体" panose="02010600040101010101" pitchFamily="2" charset="-122"/>
            </a:endParaRPr>
          </a:p>
          <a:p>
            <a:pPr marL="0" indent="0" algn="just" fontAlgn="base">
              <a:spcBef>
                <a:spcPts val="600"/>
              </a:spcBef>
              <a:spcAft>
                <a:spcPts val="600"/>
              </a:spcAft>
              <a:buFont typeface="Wingdings" panose="05000000000000000000" pitchFamily="2" charset="2"/>
              <a:buChar char="ü"/>
            </a:pPr>
            <a:r>
              <a:rPr lang="zh-CN" altLang="en-US" sz="2800" dirty="0">
                <a:latin typeface="华文楷体" panose="02010600040101010101" pitchFamily="2" charset="-122"/>
                <a:ea typeface="华文楷体" panose="02010600040101010101" pitchFamily="2" charset="-122"/>
              </a:rPr>
              <a:t>交易全球大部分国家的金融产品（美股、港股、日本股票、英国股票、德国股票等），又能交易外盘期货、期权、债券、外汇、黄金等；</a:t>
            </a:r>
          </a:p>
          <a:p>
            <a:pPr marL="0" indent="0" algn="just" fontAlgn="base">
              <a:spcBef>
                <a:spcPts val="600"/>
              </a:spcBef>
              <a:spcAft>
                <a:spcPts val="600"/>
              </a:spcAft>
              <a:buFont typeface="Wingdings" panose="05000000000000000000" pitchFamily="2" charset="2"/>
              <a:buChar char="ü"/>
            </a:pPr>
            <a:r>
              <a:rPr lang="zh-CN" altLang="en-US" sz="2800" dirty="0" smtClean="0">
                <a:latin typeface="华文楷体" panose="02010600040101010101" pitchFamily="2" charset="-122"/>
                <a:ea typeface="华文楷体" panose="02010600040101010101" pitchFamily="2" charset="-122"/>
              </a:rPr>
              <a:t>多功能平台</a:t>
            </a:r>
            <a:r>
              <a:rPr lang="zh-CN" altLang="en-US" sz="2800" dirty="0">
                <a:latin typeface="华文楷体" panose="02010600040101010101" pitchFamily="2" charset="-122"/>
                <a:ea typeface="华文楷体" panose="02010600040101010101" pitchFamily="2" charset="-122"/>
              </a:rPr>
              <a:t>，</a:t>
            </a:r>
            <a:r>
              <a:rPr lang="zh-CN" altLang="en-US" sz="2800" dirty="0" smtClean="0">
                <a:latin typeface="华文楷体" panose="02010600040101010101" pitchFamily="2" charset="-122"/>
                <a:ea typeface="华文楷体" panose="02010600040101010101" pitchFamily="2" charset="-122"/>
              </a:rPr>
              <a:t>交易</a:t>
            </a:r>
            <a:r>
              <a:rPr lang="zh-CN" altLang="en-US" sz="2800" dirty="0">
                <a:latin typeface="华文楷体" panose="02010600040101010101" pitchFamily="2" charset="-122"/>
                <a:ea typeface="华文楷体" panose="02010600040101010101" pitchFamily="2" charset="-122"/>
              </a:rPr>
              <a:t>全世界</a:t>
            </a:r>
            <a:r>
              <a:rPr lang="en-US" altLang="zh-CN" sz="2800" dirty="0">
                <a:latin typeface="华文楷体" panose="02010600040101010101" pitchFamily="2" charset="-122"/>
                <a:ea typeface="华文楷体" panose="02010600040101010101" pitchFamily="2" charset="-122"/>
              </a:rPr>
              <a:t>24</a:t>
            </a:r>
            <a:r>
              <a:rPr lang="zh-CN" altLang="en-US" sz="2800" dirty="0">
                <a:latin typeface="华文楷体" panose="02010600040101010101" pitchFamily="2" charset="-122"/>
                <a:ea typeface="华文楷体" panose="02010600040101010101" pitchFamily="2" charset="-122"/>
              </a:rPr>
              <a:t>个国家一百多个交易所的股票、期货、外汇、期权、债券及</a:t>
            </a:r>
            <a:r>
              <a:rPr lang="en-US" altLang="zh-CN" sz="2800" dirty="0">
                <a:latin typeface="华文楷体" panose="02010600040101010101" pitchFamily="2" charset="-122"/>
                <a:ea typeface="华文楷体" panose="02010600040101010101" pitchFamily="2" charset="-122"/>
              </a:rPr>
              <a:t>ETF(Exchange Traded Funds</a:t>
            </a:r>
            <a:r>
              <a:rPr lang="zh-CN" altLang="en-US" sz="2800" dirty="0" smtClean="0">
                <a:latin typeface="华文楷体" panose="02010600040101010101" pitchFamily="2" charset="-122"/>
                <a:ea typeface="华文楷体" panose="02010600040101010101" pitchFamily="2" charset="-122"/>
              </a:rPr>
              <a:t>交易所</a:t>
            </a:r>
            <a:r>
              <a:rPr lang="zh-CN" altLang="en-US" sz="2800" dirty="0">
                <a:latin typeface="华文楷体" panose="02010600040101010101" pitchFamily="2" charset="-122"/>
                <a:ea typeface="华文楷体" panose="02010600040101010101" pitchFamily="2" charset="-122"/>
              </a:rPr>
              <a:t>交易</a:t>
            </a:r>
            <a:r>
              <a:rPr lang="zh-CN" altLang="en-US" sz="2800" dirty="0" smtClean="0">
                <a:latin typeface="华文楷体" panose="02010600040101010101" pitchFamily="2" charset="-122"/>
                <a:ea typeface="华文楷体" panose="02010600040101010101" pitchFamily="2" charset="-122"/>
              </a:rPr>
              <a:t>基金</a:t>
            </a:r>
            <a:r>
              <a:rPr lang="en-US" altLang="zh-CN" sz="2800" dirty="0" smtClean="0">
                <a:latin typeface="华文楷体" panose="02010600040101010101" pitchFamily="2" charset="-122"/>
                <a:ea typeface="华文楷体" panose="02010600040101010101" pitchFamily="2" charset="-122"/>
              </a:rPr>
              <a:t>)</a:t>
            </a:r>
            <a:r>
              <a:rPr lang="zh-CN" altLang="en-US" sz="2800" dirty="0" smtClean="0">
                <a:latin typeface="华文楷体" panose="02010600040101010101" pitchFamily="2" charset="-122"/>
                <a:ea typeface="华文楷体" panose="02010600040101010101" pitchFamily="2" charset="-122"/>
              </a:rPr>
              <a:t>等</a:t>
            </a:r>
            <a:r>
              <a:rPr lang="zh-CN" altLang="en-US" sz="2800" dirty="0">
                <a:latin typeface="华文楷体" panose="02010600040101010101" pitchFamily="2" charset="-122"/>
                <a:ea typeface="华文楷体" panose="02010600040101010101" pitchFamily="2" charset="-122"/>
              </a:rPr>
              <a:t>金融产品，基本上你能想到的金融品种都能交易。</a:t>
            </a:r>
          </a:p>
          <a:p>
            <a:pPr marL="0" indent="0">
              <a:buNone/>
            </a:pPr>
            <a:endParaRPr lang="zh-CN" altLang="en-US" dirty="0"/>
          </a:p>
        </p:txBody>
      </p:sp>
    </p:spTree>
    <p:extLst>
      <p:ext uri="{BB962C8B-B14F-4D97-AF65-F5344CB8AC3E}">
        <p14:creationId xmlns:p14="http://schemas.microsoft.com/office/powerpoint/2010/main" val="514278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9697991-448E-4A99-A4B8-C2073A87220A}"/>
              </a:ext>
            </a:extLst>
          </p:cNvPr>
          <p:cNvSpPr>
            <a:spLocks noGrp="1"/>
          </p:cNvSpPr>
          <p:nvPr>
            <p:ph type="title"/>
          </p:nvPr>
        </p:nvSpPr>
        <p:spPr>
          <a:xfrm>
            <a:off x="251520" y="116632"/>
            <a:ext cx="8507288" cy="1143000"/>
          </a:xfrm>
        </p:spPr>
        <p:txBody>
          <a:bodyPr/>
          <a:lstStyle/>
          <a:p>
            <a:r>
              <a:rPr lang="zh-CN" altLang="en-US" sz="3600" dirty="0">
                <a:solidFill>
                  <a:srgbClr val="FF0000"/>
                </a:solidFill>
                <a:latin typeface="华文楷体" pitchFamily="2" charset="-122"/>
                <a:ea typeface="华文楷体" pitchFamily="2" charset="-122"/>
              </a:rPr>
              <a:t>在线折扣券商</a:t>
            </a:r>
            <a:r>
              <a:rPr lang="en-US" altLang="zh-CN" sz="3600"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1400" dirty="0">
                <a:solidFill>
                  <a:prstClr val="black"/>
                </a:solidFill>
              </a:rPr>
              <a:t>盈透证券</a:t>
            </a:r>
            <a:r>
              <a:rPr lang="en-US" altLang="zh-CN" sz="1400" dirty="0">
                <a:solidFill>
                  <a:prstClr val="black"/>
                </a:solidFill>
              </a:rPr>
              <a:t>Interactive Broker</a:t>
            </a:r>
            <a:r>
              <a:rPr lang="zh-CN" altLang="en-US" sz="1400" dirty="0">
                <a:solidFill>
                  <a:prstClr val="black"/>
                </a:solidFill>
              </a:rPr>
              <a:t>专注提供交易服务</a:t>
            </a:r>
            <a:endParaRPr lang="zh-CN" altLang="en-US" dirty="0"/>
          </a:p>
        </p:txBody>
      </p:sp>
      <p:sp>
        <p:nvSpPr>
          <p:cNvPr id="3" name="内容占位符 2">
            <a:extLst>
              <a:ext uri="{FF2B5EF4-FFF2-40B4-BE49-F238E27FC236}">
                <a16:creationId xmlns:a16="http://schemas.microsoft.com/office/drawing/2014/main" xmlns="" id="{8EB25DEC-72CB-4989-8346-AFA8133C35D4}"/>
              </a:ext>
            </a:extLst>
          </p:cNvPr>
          <p:cNvSpPr>
            <a:spLocks noGrp="1"/>
          </p:cNvSpPr>
          <p:nvPr>
            <p:ph idx="1"/>
          </p:nvPr>
        </p:nvSpPr>
        <p:spPr>
          <a:xfrm>
            <a:off x="539552" y="1268760"/>
            <a:ext cx="8229600" cy="4896544"/>
          </a:xfrm>
        </p:spPr>
        <p:txBody>
          <a:bodyPr>
            <a:normAutofit fontScale="85000" lnSpcReduction="10000"/>
          </a:bodyPr>
          <a:lstStyle/>
          <a:p>
            <a:pPr algn="just">
              <a:lnSpc>
                <a:spcPct val="11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目前有多个官方域名（美国总部，加拿大、英国、印度、日本、香港都设有子公司及各自官方域名）</a:t>
            </a:r>
            <a:r>
              <a:rPr lang="en-US" altLang="zh-CN" dirty="0">
                <a:latin typeface="华文楷体" panose="02010600040101010101" pitchFamily="2" charset="-122"/>
                <a:ea typeface="华文楷体" panose="02010600040101010101" pitchFamily="2" charset="-122"/>
              </a:rPr>
              <a:t>;</a:t>
            </a:r>
          </a:p>
          <a:p>
            <a:pPr algn="just">
              <a:lnSpc>
                <a:spcPct val="11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华人客户接触到的三个官网</a:t>
            </a:r>
            <a:r>
              <a:rPr lang="zh-CN" altLang="en-US" dirty="0" smtClean="0">
                <a:latin typeface="华文楷体" panose="02010600040101010101" pitchFamily="2" charset="-122"/>
                <a:ea typeface="华文楷体" panose="02010600040101010101" pitchFamily="2" charset="-122"/>
              </a:rPr>
              <a:t>域名</a:t>
            </a:r>
            <a:r>
              <a:rPr lang="zh-CN" altLang="en-US" dirty="0">
                <a:latin typeface="华文楷体" panose="02010600040101010101" pitchFamily="2" charset="-122"/>
                <a:ea typeface="华文楷体" panose="02010600040101010101" pitchFamily="2" charset="-122"/>
              </a:rPr>
              <a:t>。</a:t>
            </a:r>
            <a:r>
              <a:rPr lang="zh-CN" altLang="en-US" dirty="0" smtClean="0">
                <a:latin typeface="华文楷体" panose="02010600040101010101" pitchFamily="2" charset="-122"/>
                <a:ea typeface="华文楷体" panose="02010600040101010101" pitchFamily="2" charset="-122"/>
              </a:rPr>
              <a:t>美国总部</a:t>
            </a:r>
            <a:r>
              <a:rPr lang="zh-CN" altLang="en-US" dirty="0">
                <a:latin typeface="华文楷体" panose="02010600040101010101" pitchFamily="2" charset="-122"/>
                <a:ea typeface="华文楷体" panose="02010600040101010101" pitchFamily="2" charset="-122"/>
              </a:rPr>
              <a:t>官网：</a:t>
            </a:r>
            <a:r>
              <a:rPr lang="en-US" altLang="zh-CN" dirty="0">
                <a:latin typeface="华文楷体" panose="02010600040101010101" pitchFamily="2" charset="-122"/>
                <a:ea typeface="华文楷体" panose="02010600040101010101" pitchFamily="2" charset="-122"/>
                <a:hlinkClick r:id="rId2"/>
              </a:rPr>
              <a:t>https://www.interactivebrokers.com/</a:t>
            </a:r>
            <a:r>
              <a:rPr lang="zh-CN" altLang="en-US" dirty="0">
                <a:latin typeface="华文楷体" panose="02010600040101010101" pitchFamily="2" charset="-122"/>
                <a:ea typeface="华文楷体" panose="02010600040101010101" pitchFamily="2" charset="-122"/>
              </a:rPr>
              <a:t>，香港子公司官网：</a:t>
            </a:r>
            <a:r>
              <a:rPr lang="en-US" altLang="zh-CN" dirty="0">
                <a:latin typeface="华文楷体" panose="02010600040101010101" pitchFamily="2" charset="-122"/>
                <a:ea typeface="华文楷体" panose="02010600040101010101" pitchFamily="2" charset="-122"/>
                <a:hlinkClick r:id="rId2"/>
              </a:rPr>
              <a:t>https://www.interactivebrokers.com.hk/</a:t>
            </a:r>
            <a:r>
              <a:rPr lang="zh-CN" altLang="en-US" dirty="0">
                <a:latin typeface="华文楷体" panose="02010600040101010101" pitchFamily="2" charset="-122"/>
                <a:ea typeface="华文楷体" panose="02010600040101010101" pitchFamily="2" charset="-122"/>
              </a:rPr>
              <a:t>，专为华人客户建立的中文官网（盈透香港子公司负责维护）：</a:t>
            </a:r>
            <a:r>
              <a:rPr lang="en-US" altLang="zh-CN" dirty="0">
                <a:latin typeface="华文楷体" panose="02010600040101010101" pitchFamily="2" charset="-122"/>
                <a:ea typeface="华文楷体" panose="02010600040101010101" pitchFamily="2" charset="-122"/>
                <a:hlinkClick r:id="rId3"/>
              </a:rPr>
              <a:t>https://www.ibkr.com.cn/</a:t>
            </a:r>
            <a:r>
              <a:rPr lang="zh-CN" altLang="en-US" dirty="0">
                <a:latin typeface="华文楷体" panose="02010600040101010101" pitchFamily="2" charset="-122"/>
                <a:ea typeface="华文楷体" panose="02010600040101010101" pitchFamily="2" charset="-122"/>
              </a:rPr>
              <a:t>；</a:t>
            </a:r>
            <a:endParaRPr lang="en-US" altLang="zh-CN" dirty="0">
              <a:latin typeface="华文楷体" panose="02010600040101010101" pitchFamily="2" charset="-122"/>
              <a:ea typeface="华文楷体" panose="02010600040101010101" pitchFamily="2" charset="-122"/>
            </a:endParaRPr>
          </a:p>
          <a:p>
            <a:pPr algn="just">
              <a:lnSpc>
                <a:spcPct val="110000"/>
              </a:lnSpc>
              <a:spcAft>
                <a:spcPts val="600"/>
              </a:spcAft>
              <a:buFont typeface="Wingdings" panose="05000000000000000000" pitchFamily="2" charset="2"/>
              <a:buChar char="ü"/>
            </a:pPr>
            <a:r>
              <a:rPr lang="zh-CN" altLang="en-US" dirty="0">
                <a:latin typeface="华文楷体" panose="02010600040101010101" pitchFamily="2" charset="-122"/>
                <a:ea typeface="华文楷体" panose="02010600040101010101" pitchFamily="2" charset="-122"/>
              </a:rPr>
              <a:t>在中国大陆打开</a:t>
            </a:r>
            <a:r>
              <a:rPr lang="en-US" altLang="zh-CN" dirty="0">
                <a:latin typeface="华文楷体" panose="02010600040101010101" pitchFamily="2" charset="-122"/>
                <a:ea typeface="华文楷体" panose="02010600040101010101" pitchFamily="2" charset="-122"/>
              </a:rPr>
              <a:t>.com</a:t>
            </a:r>
            <a:r>
              <a:rPr lang="zh-CN" altLang="en-US" dirty="0">
                <a:latin typeface="华文楷体" panose="02010600040101010101" pitchFamily="2" charset="-122"/>
                <a:ea typeface="华文楷体" panose="02010600040101010101" pitchFamily="2" charset="-122"/>
              </a:rPr>
              <a:t>或</a:t>
            </a:r>
            <a:r>
              <a:rPr lang="en-US" altLang="zh-CN" dirty="0">
                <a:latin typeface="华文楷体" panose="02010600040101010101" pitchFamily="2" charset="-122"/>
                <a:ea typeface="华文楷体" panose="02010600040101010101" pitchFamily="2" charset="-122"/>
              </a:rPr>
              <a:t>.com.hk</a:t>
            </a:r>
            <a:r>
              <a:rPr lang="zh-CN" altLang="en-US" dirty="0">
                <a:latin typeface="华文楷体" panose="02010600040101010101" pitchFamily="2" charset="-122"/>
                <a:ea typeface="华文楷体" panose="02010600040101010101" pitchFamily="2" charset="-122"/>
              </a:rPr>
              <a:t>结尾的这两个官网域名，</a:t>
            </a:r>
            <a:r>
              <a:rPr lang="zh-CN" altLang="en-US" b="1" dirty="0">
                <a:latin typeface="华文楷体" panose="02010600040101010101" pitchFamily="2" charset="-122"/>
                <a:ea typeface="华文楷体" panose="02010600040101010101" pitchFamily="2" charset="-122"/>
              </a:rPr>
              <a:t>都会自动跳转到</a:t>
            </a:r>
            <a:r>
              <a:rPr lang="en-US" altLang="zh-CN" b="1" dirty="0">
                <a:latin typeface="华文楷体" panose="02010600040101010101" pitchFamily="2" charset="-122"/>
                <a:ea typeface="华文楷体" panose="02010600040101010101" pitchFamily="2" charset="-122"/>
              </a:rPr>
              <a:t>.com.cn</a:t>
            </a:r>
            <a:r>
              <a:rPr lang="zh-CN" altLang="en-US" b="1" dirty="0">
                <a:latin typeface="华文楷体" panose="02010600040101010101" pitchFamily="2" charset="-122"/>
                <a:ea typeface="华文楷体" panose="02010600040101010101" pitchFamily="2" charset="-122"/>
              </a:rPr>
              <a:t>结尾的中文官网，</a:t>
            </a:r>
            <a:r>
              <a:rPr lang="zh-CN" altLang="en-US" dirty="0">
                <a:latin typeface="华文楷体" panose="02010600040101010101" pitchFamily="2" charset="-122"/>
                <a:ea typeface="华文楷体" panose="02010600040101010101" pitchFamily="2" charset="-122"/>
              </a:rPr>
              <a:t>访问速度比较快，盈透证券官方设置了域名跳转。</a:t>
            </a:r>
          </a:p>
        </p:txBody>
      </p:sp>
    </p:spTree>
    <p:extLst>
      <p:ext uri="{BB962C8B-B14F-4D97-AF65-F5344CB8AC3E}">
        <p14:creationId xmlns:p14="http://schemas.microsoft.com/office/powerpoint/2010/main" val="501044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51520" y="44624"/>
            <a:ext cx="8784976" cy="1143000"/>
          </a:xfrm>
        </p:spPr>
        <p:txBody>
          <a:bodyPr>
            <a:noAutofit/>
          </a:bodyPr>
          <a:lstStyle/>
          <a:p>
            <a:r>
              <a:rPr lang="zh-CN" altLang="en-US" sz="3600" dirty="0">
                <a:solidFill>
                  <a:srgbClr val="FF0000"/>
                </a:solidFill>
                <a:latin typeface="华文楷体" pitchFamily="2" charset="-122"/>
                <a:ea typeface="华文楷体" pitchFamily="2" charset="-122"/>
              </a:rPr>
              <a:t>在线折扣券商</a:t>
            </a:r>
            <a:r>
              <a:rPr lang="en-US" altLang="zh-CN" sz="3600" dirty="0">
                <a:solidFill>
                  <a:srgbClr val="FF0000"/>
                </a:solidFill>
                <a:latin typeface="华文楷体" pitchFamily="2" charset="-122"/>
                <a:ea typeface="华文楷体" pitchFamily="2" charset="-122"/>
              </a:rPr>
              <a:t>/</a:t>
            </a:r>
            <a:r>
              <a:rPr lang="zh-CN" altLang="en-US" sz="3600" dirty="0">
                <a:solidFill>
                  <a:srgbClr val="FF0000"/>
                </a:solidFill>
                <a:latin typeface="华文楷体" pitchFamily="2" charset="-122"/>
                <a:ea typeface="华文楷体" pitchFamily="2" charset="-122"/>
              </a:rPr>
              <a:t>案例：</a:t>
            </a:r>
            <a:r>
              <a:rPr lang="zh-CN" altLang="en-US" sz="1600" dirty="0">
                <a:solidFill>
                  <a:srgbClr val="FF0000"/>
                </a:solidFill>
                <a:latin typeface="华文楷体" pitchFamily="2" charset="-122"/>
                <a:ea typeface="华文楷体" pitchFamily="2" charset="-122"/>
              </a:rPr>
              <a:t>嘉信集团（</a:t>
            </a:r>
            <a:r>
              <a:rPr lang="en-US" altLang="zh-CN" sz="1600" dirty="0">
                <a:solidFill>
                  <a:srgbClr val="FF0000"/>
                </a:solidFill>
                <a:latin typeface="华文楷体" pitchFamily="2" charset="-122"/>
                <a:ea typeface="华文楷体" pitchFamily="2" charset="-122"/>
              </a:rPr>
              <a:t>Charles Schwab</a:t>
            </a:r>
            <a:r>
              <a:rPr lang="zh-CN" altLang="en-US" sz="1600" dirty="0">
                <a:solidFill>
                  <a:srgbClr val="FF0000"/>
                </a:solidFill>
                <a:latin typeface="华文楷体" pitchFamily="2" charset="-122"/>
                <a:ea typeface="华文楷体" pitchFamily="2" charset="-122"/>
              </a:rPr>
              <a:t>）多元化经营</a:t>
            </a:r>
          </a:p>
        </p:txBody>
      </p:sp>
      <p:sp>
        <p:nvSpPr>
          <p:cNvPr id="3" name="内容占位符 2"/>
          <p:cNvSpPr>
            <a:spLocks noGrp="1"/>
          </p:cNvSpPr>
          <p:nvPr>
            <p:ph idx="1"/>
          </p:nvPr>
        </p:nvSpPr>
        <p:spPr>
          <a:xfrm>
            <a:off x="251520" y="1403970"/>
            <a:ext cx="8686800" cy="4785395"/>
          </a:xfrm>
        </p:spPr>
        <p:txBody>
          <a:bodyPr>
            <a:normAutofit/>
          </a:bodyPr>
          <a:lstStyle/>
          <a:p>
            <a:pPr>
              <a:spcAft>
                <a:spcPts val="600"/>
              </a:spcAft>
              <a:buNone/>
            </a:pPr>
            <a:r>
              <a:rPr lang="zh-CN" altLang="en-US" dirty="0">
                <a:solidFill>
                  <a:srgbClr val="7030A0"/>
                </a:solidFill>
                <a:latin typeface="华文楷体" panose="02010600040101010101" pitchFamily="2" charset="-122"/>
                <a:ea typeface="华文楷体" panose="02010600040101010101" pitchFamily="2" charset="-122"/>
              </a:rPr>
              <a:t>嘉信集团（</a:t>
            </a:r>
            <a:r>
              <a:rPr lang="en-US" altLang="zh-CN" dirty="0">
                <a:solidFill>
                  <a:srgbClr val="7030A0"/>
                </a:solidFill>
                <a:latin typeface="华文楷体" panose="02010600040101010101" pitchFamily="2" charset="-122"/>
                <a:ea typeface="华文楷体" panose="02010600040101010101" pitchFamily="2" charset="-122"/>
              </a:rPr>
              <a:t>Charles Schwab</a:t>
            </a:r>
            <a:r>
              <a:rPr lang="en-US" altLang="zh-CN" dirty="0">
                <a:latin typeface="华文楷体" panose="02010600040101010101" pitchFamily="2" charset="-122"/>
                <a:ea typeface="华文楷体" panose="02010600040101010101" pitchFamily="2" charset="-122"/>
              </a:rPr>
              <a:t>):</a:t>
            </a:r>
            <a:r>
              <a:rPr lang="zh-CN" altLang="en-US" dirty="0">
                <a:latin typeface="华文楷体" panose="02010600040101010101" pitchFamily="2" charset="-122"/>
                <a:ea typeface="华文楷体" panose="02010600040101010101" pitchFamily="2" charset="-122"/>
              </a:rPr>
              <a:t>折扣券商的领导者</a:t>
            </a:r>
          </a:p>
          <a:p>
            <a:pPr>
              <a:lnSpc>
                <a:spcPct val="150000"/>
              </a:lnSpc>
              <a:spcAft>
                <a:spcPts val="600"/>
              </a:spcAft>
              <a:buFont typeface="Wingdings" panose="05000000000000000000" pitchFamily="2" charset="2"/>
              <a:buChar char="ü"/>
            </a:pPr>
            <a:r>
              <a:rPr lang="zh-CN" altLang="en-US" sz="2800" dirty="0">
                <a:latin typeface="华文楷体" panose="02010600040101010101" pitchFamily="2" charset="-122"/>
                <a:ea typeface="华文楷体" panose="02010600040101010101" pitchFamily="2" charset="-122"/>
              </a:rPr>
              <a:t>美国最早的一家折扣券商；</a:t>
            </a:r>
            <a:endParaRPr lang="en-US" altLang="zh-CN" sz="2800" dirty="0">
              <a:latin typeface="华文楷体" panose="02010600040101010101" pitchFamily="2" charset="-122"/>
              <a:ea typeface="华文楷体" panose="02010600040101010101" pitchFamily="2" charset="-122"/>
            </a:endParaRPr>
          </a:p>
          <a:p>
            <a:pPr>
              <a:lnSpc>
                <a:spcPct val="150000"/>
              </a:lnSpc>
              <a:spcAft>
                <a:spcPts val="600"/>
              </a:spcAft>
              <a:buFont typeface="Wingdings" panose="05000000000000000000" pitchFamily="2" charset="2"/>
              <a:buChar char="ü"/>
            </a:pPr>
            <a:r>
              <a:rPr lang="zh-CN" altLang="en-US" sz="2800" dirty="0">
                <a:latin typeface="华文楷体" panose="02010600040101010101" pitchFamily="2" charset="-122"/>
                <a:ea typeface="华文楷体" panose="02010600040101010101" pitchFamily="2" charset="-122"/>
              </a:rPr>
              <a:t>只执行客户的交易指令，提供极其一般的市场信息；</a:t>
            </a:r>
            <a:endParaRPr lang="en-US" altLang="zh-CN" sz="2800" dirty="0">
              <a:latin typeface="华文楷体" panose="02010600040101010101" pitchFamily="2" charset="-122"/>
              <a:ea typeface="华文楷体" panose="02010600040101010101" pitchFamily="2" charset="-122"/>
            </a:endParaRPr>
          </a:p>
          <a:p>
            <a:pPr>
              <a:lnSpc>
                <a:spcPct val="150000"/>
              </a:lnSpc>
              <a:spcAft>
                <a:spcPts val="600"/>
              </a:spcAft>
              <a:buFont typeface="Wingdings" panose="05000000000000000000" pitchFamily="2" charset="2"/>
              <a:buChar char="ü"/>
            </a:pPr>
            <a:r>
              <a:rPr lang="zh-CN" altLang="en-US" sz="2800" dirty="0">
                <a:latin typeface="华文楷体" panose="02010600040101010101" pitchFamily="2" charset="-122"/>
                <a:ea typeface="华文楷体" panose="02010600040101010101" pitchFamily="2" charset="-122"/>
              </a:rPr>
              <a:t>无研究投入，嘉信的佣金水平大大低于全服务券商；</a:t>
            </a:r>
            <a:endParaRPr lang="en-US" altLang="zh-CN" sz="2800" dirty="0">
              <a:latin typeface="华文楷体" panose="02010600040101010101" pitchFamily="2" charset="-122"/>
              <a:ea typeface="华文楷体" panose="02010600040101010101" pitchFamily="2" charset="-122"/>
            </a:endParaRPr>
          </a:p>
          <a:p>
            <a:pPr>
              <a:lnSpc>
                <a:spcPct val="150000"/>
              </a:lnSpc>
              <a:spcAft>
                <a:spcPts val="600"/>
              </a:spcAft>
              <a:buFont typeface="Wingdings" panose="05000000000000000000" pitchFamily="2" charset="2"/>
              <a:buChar char="ü"/>
            </a:pPr>
            <a:r>
              <a:rPr lang="zh-CN" altLang="en-US" sz="2800" b="1" dirty="0" smtClean="0">
                <a:solidFill>
                  <a:srgbClr val="7030A0"/>
                </a:solidFill>
                <a:latin typeface="华文楷体" panose="02010600040101010101" pitchFamily="2" charset="-122"/>
                <a:ea typeface="华文楷体" panose="02010600040101010101" pitchFamily="2" charset="-122"/>
              </a:rPr>
              <a:t>目标客户：</a:t>
            </a:r>
            <a:r>
              <a:rPr lang="zh-CN" altLang="en-US" sz="2800" dirty="0" smtClean="0">
                <a:latin typeface="华文楷体" panose="02010600040101010101" pitchFamily="2" charset="-122"/>
                <a:ea typeface="华文楷体" panose="02010600040101010101" pitchFamily="2" charset="-122"/>
              </a:rPr>
              <a:t>对</a:t>
            </a:r>
            <a:r>
              <a:rPr lang="zh-CN" altLang="en-US" sz="2800" dirty="0">
                <a:latin typeface="华文楷体" panose="02010600040101010101" pitchFamily="2" charset="-122"/>
                <a:ea typeface="华文楷体" panose="02010600040101010101" pitchFamily="2" charset="-122"/>
              </a:rPr>
              <a:t>佣金相对敏感、不需要太多的投资建议且能够独立进行交易的客户。</a:t>
            </a:r>
          </a:p>
        </p:txBody>
      </p:sp>
      <p:pic>
        <p:nvPicPr>
          <p:cNvPr id="4" name="图片 3"/>
          <p:cNvPicPr/>
          <p:nvPr/>
        </p:nvPicPr>
        <p:blipFill>
          <a:blip r:embed="rId2" cstate="print"/>
          <a:srcRect l="19865" t="25626" r="70985" b="60308"/>
          <a:stretch>
            <a:fillRect/>
          </a:stretch>
        </p:blipFill>
        <p:spPr bwMode="auto">
          <a:xfrm>
            <a:off x="35496" y="637068"/>
            <a:ext cx="1080120" cy="720080"/>
          </a:xfrm>
          <a:prstGeom prst="rect">
            <a:avLst/>
          </a:prstGeom>
          <a:noFill/>
          <a:ln w="9525">
            <a:noFill/>
            <a:miter lim="800000"/>
            <a:headEnd/>
            <a:tailEnd/>
          </a:ln>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1248</TotalTime>
  <Words>2725</Words>
  <Application>Microsoft Office PowerPoint</Application>
  <PresentationFormat>全屏显示(4:3)</PresentationFormat>
  <Paragraphs>163</Paragraphs>
  <Slides>37</Slides>
  <Notes>0</Notes>
  <HiddenSlides>0</HiddenSlides>
  <MMClips>0</MMClips>
  <ScaleCrop>false</ScaleCrop>
  <HeadingPairs>
    <vt:vector size="6" baseType="variant">
      <vt:variant>
        <vt:lpstr>主题</vt:lpstr>
      </vt:variant>
      <vt:variant>
        <vt:i4>2</vt:i4>
      </vt:variant>
      <vt:variant>
        <vt:lpstr>嵌入 OLE 服务器</vt:lpstr>
      </vt:variant>
      <vt:variant>
        <vt:i4>1</vt:i4>
      </vt:variant>
      <vt:variant>
        <vt:lpstr>幻灯片标题</vt:lpstr>
      </vt:variant>
      <vt:variant>
        <vt:i4>37</vt:i4>
      </vt:variant>
    </vt:vector>
  </HeadingPairs>
  <TitlesOfParts>
    <vt:vector size="40" baseType="lpstr">
      <vt:lpstr>Office 主题</vt:lpstr>
      <vt:lpstr>自定义设计方案</vt:lpstr>
      <vt:lpstr>CorelDRAW</vt:lpstr>
      <vt:lpstr>Model  2--互联网券商</vt:lpstr>
      <vt:lpstr>折扣券商（discount brokerage）</vt:lpstr>
      <vt:lpstr>折扣券商（discount brokerage）</vt:lpstr>
      <vt:lpstr>在线折扣券商/案例：Robinhood无交易佣金券商</vt:lpstr>
      <vt:lpstr>在线折扣券商/案例：Robinhood无交易佣金券商</vt:lpstr>
      <vt:lpstr>在线折扣券商/案例：盈透证券Interactive Broker专注提供交易服务</vt:lpstr>
      <vt:lpstr>在线折扣券商/案例：盈透证券Interactive Broker专注提供交易服务</vt:lpstr>
      <vt:lpstr>在线折扣券商/案例：盈透证券Interactive Broker专注提供交易服务</vt:lpstr>
      <vt:lpstr>在线折扣券商/案例：嘉信集团（Charles Schwab）多元化经营</vt:lpstr>
      <vt:lpstr>在线折扣券商/案例：嘉信集团（Charles Schwab）发展历程</vt:lpstr>
      <vt:lpstr>在线折扣券商/案例：嘉信集团发展历程</vt:lpstr>
      <vt:lpstr>在线折扣券商/案例：嘉信集团-转型综合化经营</vt:lpstr>
      <vt:lpstr>在线折扣券商/案例：嘉信集团转型综合化经营</vt:lpstr>
      <vt:lpstr>在线折扣券商/案例：老虎证券-华人地区美股券商</vt:lpstr>
      <vt:lpstr>在线折扣券商/案例：老虎证券-华人地区美股券商</vt:lpstr>
      <vt:lpstr>在线折扣券商/案例：老虎证券-华人地区美股券商</vt:lpstr>
      <vt:lpstr>在线折扣券商/案例：老虎证券-华人地区美股券商</vt:lpstr>
      <vt:lpstr>在线折扣券商/案例：老虎证券-华人地区美股券商</vt:lpstr>
      <vt:lpstr>在线折扣券商/案例：乐天证券-打造经济生态圈</vt:lpstr>
      <vt:lpstr>在线折扣券商/案例：</vt:lpstr>
      <vt:lpstr>社交型券商</vt:lpstr>
      <vt:lpstr>社交型券商/案例： Motif Investing提供主题投资的社交型券商</vt:lpstr>
      <vt:lpstr>社交型券商/案例： Motif Investing</vt:lpstr>
      <vt:lpstr>社交型券商/案例： Motif Investing</vt:lpstr>
      <vt:lpstr>社交型券商/案例： Motif Investing</vt:lpstr>
      <vt:lpstr>社交型券商/案例： eToro来自以色列的社交型券商</vt:lpstr>
      <vt:lpstr>社交型券商/案例： eToro来自以色列的社交型券商</vt:lpstr>
      <vt:lpstr>社交型券商/案例： eToro来自以色列的社交型券商</vt:lpstr>
      <vt:lpstr>社交型券商/案例： eToro来自以色列的社交型券商</vt:lpstr>
      <vt:lpstr>社交型券商/案例： eToro来自以色列的社交型券商</vt:lpstr>
      <vt:lpstr>众筹型券商</vt:lpstr>
      <vt:lpstr>众筹型券商/案例：Loyal 3面向零售消费公司的众筹券商</vt:lpstr>
      <vt:lpstr>众筹型券商/案例：Loyal 3</vt:lpstr>
      <vt:lpstr>众筹型券商/案例：Loyal 3</vt:lpstr>
      <vt:lpstr>众筹型券商/案例：Loyal 3</vt:lpstr>
      <vt:lpstr>众筹型券商/案例：Loyal 3</vt:lpstr>
      <vt:lpstr>众筹型券商/案例：Loyal 3</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Administrator</dc:creator>
  <cp:lastModifiedBy>zhouping</cp:lastModifiedBy>
  <cp:revision>158</cp:revision>
  <dcterms:created xsi:type="dcterms:W3CDTF">2017-07-20T14:39:50Z</dcterms:created>
  <dcterms:modified xsi:type="dcterms:W3CDTF">2018-09-25T06:26:23Z</dcterms:modified>
</cp:coreProperties>
</file>

<file path=docProps/thumbnail.jpeg>
</file>